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9"/>
  </p:notesMasterIdLst>
  <p:sldIdLst>
    <p:sldId id="470" r:id="rId2"/>
    <p:sldId id="467" r:id="rId3"/>
    <p:sldId id="333" r:id="rId4"/>
    <p:sldId id="468" r:id="rId5"/>
    <p:sldId id="447" r:id="rId6"/>
    <p:sldId id="448" r:id="rId7"/>
    <p:sldId id="449" r:id="rId8"/>
    <p:sldId id="450" r:id="rId9"/>
    <p:sldId id="451" r:id="rId10"/>
    <p:sldId id="469" r:id="rId11"/>
    <p:sldId id="452" r:id="rId12"/>
    <p:sldId id="453" r:id="rId13"/>
    <p:sldId id="454" r:id="rId14"/>
    <p:sldId id="455" r:id="rId15"/>
    <p:sldId id="456" r:id="rId16"/>
    <p:sldId id="458" r:id="rId17"/>
    <p:sldId id="457" r:id="rId18"/>
    <p:sldId id="465" r:id="rId19"/>
    <p:sldId id="466" r:id="rId20"/>
    <p:sldId id="446" r:id="rId21"/>
    <p:sldId id="459" r:id="rId22"/>
    <p:sldId id="460" r:id="rId23"/>
    <p:sldId id="461" r:id="rId24"/>
    <p:sldId id="462" r:id="rId25"/>
    <p:sldId id="463" r:id="rId26"/>
    <p:sldId id="464" r:id="rId27"/>
    <p:sldId id="317" r:id="rId28"/>
  </p:sldIdLst>
  <p:sldSz cx="13004800" cy="9753600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pitchFamily="-84" charset="0"/>
        <a:ea typeface="Heiti SC Light" pitchFamily="-84" charset="-122"/>
        <a:cs typeface="+mn-cs"/>
        <a:sym typeface="Gill Sans" pitchFamily="-84" charset="0"/>
      </a:defRPr>
    </a:lvl1pPr>
    <a:lvl2pPr marL="457200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pitchFamily="-84" charset="0"/>
        <a:ea typeface="Heiti SC Light" pitchFamily="-84" charset="-122"/>
        <a:cs typeface="+mn-cs"/>
        <a:sym typeface="Gill Sans" pitchFamily="-84" charset="0"/>
      </a:defRPr>
    </a:lvl2pPr>
    <a:lvl3pPr marL="914400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pitchFamily="-84" charset="0"/>
        <a:ea typeface="Heiti SC Light" pitchFamily="-84" charset="-122"/>
        <a:cs typeface="+mn-cs"/>
        <a:sym typeface="Gill Sans" pitchFamily="-84" charset="0"/>
      </a:defRPr>
    </a:lvl3pPr>
    <a:lvl4pPr marL="1371600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pitchFamily="-84" charset="0"/>
        <a:ea typeface="Heiti SC Light" pitchFamily="-84" charset="-122"/>
        <a:cs typeface="+mn-cs"/>
        <a:sym typeface="Gill Sans" pitchFamily="-84" charset="0"/>
      </a:defRPr>
    </a:lvl4pPr>
    <a:lvl5pPr marL="1828800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pitchFamily="-84" charset="0"/>
        <a:ea typeface="Heiti SC Light" pitchFamily="-84" charset="-122"/>
        <a:cs typeface="+mn-cs"/>
        <a:sym typeface="Gill Sans" pitchFamily="-84" charset="0"/>
      </a:defRPr>
    </a:lvl5pPr>
    <a:lvl6pPr marL="2286000" algn="l" defTabSz="914400" rtl="0" eaLnBrk="1" latinLnBrk="0" hangingPunct="1">
      <a:defRPr sz="4200" kern="1200">
        <a:solidFill>
          <a:srgbClr val="000000"/>
        </a:solidFill>
        <a:latin typeface="Gill Sans" pitchFamily="-84" charset="0"/>
        <a:ea typeface="Heiti SC Light" pitchFamily="-84" charset="-122"/>
        <a:cs typeface="+mn-cs"/>
        <a:sym typeface="Gill Sans" pitchFamily="-84" charset="0"/>
      </a:defRPr>
    </a:lvl6pPr>
    <a:lvl7pPr marL="2743200" algn="l" defTabSz="914400" rtl="0" eaLnBrk="1" latinLnBrk="0" hangingPunct="1">
      <a:defRPr sz="4200" kern="1200">
        <a:solidFill>
          <a:srgbClr val="000000"/>
        </a:solidFill>
        <a:latin typeface="Gill Sans" pitchFamily="-84" charset="0"/>
        <a:ea typeface="Heiti SC Light" pitchFamily="-84" charset="-122"/>
        <a:cs typeface="+mn-cs"/>
        <a:sym typeface="Gill Sans" pitchFamily="-84" charset="0"/>
      </a:defRPr>
    </a:lvl7pPr>
    <a:lvl8pPr marL="3200400" algn="l" defTabSz="914400" rtl="0" eaLnBrk="1" latinLnBrk="0" hangingPunct="1">
      <a:defRPr sz="4200" kern="1200">
        <a:solidFill>
          <a:srgbClr val="000000"/>
        </a:solidFill>
        <a:latin typeface="Gill Sans" pitchFamily="-84" charset="0"/>
        <a:ea typeface="Heiti SC Light" pitchFamily="-84" charset="-122"/>
        <a:cs typeface="+mn-cs"/>
        <a:sym typeface="Gill Sans" pitchFamily="-84" charset="0"/>
      </a:defRPr>
    </a:lvl8pPr>
    <a:lvl9pPr marL="3657600" algn="l" defTabSz="914400" rtl="0" eaLnBrk="1" latinLnBrk="0" hangingPunct="1">
      <a:defRPr sz="4200" kern="1200">
        <a:solidFill>
          <a:srgbClr val="000000"/>
        </a:solidFill>
        <a:latin typeface="Gill Sans" pitchFamily="-84" charset="0"/>
        <a:ea typeface="Heiti SC Light" pitchFamily="-84" charset="-122"/>
        <a:cs typeface="+mn-cs"/>
        <a:sym typeface="Gill Sans" pitchFamily="-8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3072">
          <p15:clr>
            <a:srgbClr val="A4A3A4"/>
          </p15:clr>
        </p15:guide>
        <p15:guide id="2" pos="4096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李嘉山" initials="李嘉山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2600"/>
    <a:srgbClr val="FF00FF"/>
    <a:srgbClr val="6439B9"/>
    <a:srgbClr val="DD206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3412"/>
    <p:restoredTop sz="95271" autoAdjust="0"/>
  </p:normalViewPr>
  <p:slideViewPr>
    <p:cSldViewPr>
      <p:cViewPr>
        <p:scale>
          <a:sx n="63" d="100"/>
          <a:sy n="63" d="100"/>
        </p:scale>
        <p:origin x="832" y="256"/>
      </p:cViewPr>
      <p:guideLst>
        <p:guide orient="horz" pos="3072"/>
        <p:guide pos="409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commentAuthors" Target="commentAuthors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jpeg>
</file>

<file path=ppt/media/image10.png>
</file>

<file path=ppt/media/image11.tiff>
</file>

<file path=ppt/media/image12.png>
</file>

<file path=ppt/media/image13.tiff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tiff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E6689E-89CD-4266-BA1E-F5F2B32F0BD7}" type="datetimeFigureOut">
              <a:rPr lang="zh-CN" altLang="en-US" smtClean="0"/>
              <a:t>16/10/13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DA52C8-B77B-4A21-A915-E7FFA2C78D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63526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 txBox="1"/>
          <p:nvPr/>
        </p:nvSpPr>
        <p:spPr>
          <a:xfrm>
            <a:off x="3884608" y="8685208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/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A181E42C-D79B-4BA8-A503-7577BA454052}" type="slidenum">
              <a:rPr/>
              <a:pPr marL="0" marR="0" lvl="0" indent="0" algn="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2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Arial"/>
              <a:ea typeface="宋体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443431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 txBox="1"/>
          <p:nvPr/>
        </p:nvSpPr>
        <p:spPr>
          <a:xfrm>
            <a:off x="3884608" y="8685208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/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A181E42C-D79B-4BA8-A503-7577BA454052}" type="slidenum">
              <a:rPr/>
              <a:pPr marL="0" marR="0" lvl="0" indent="0" algn="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4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Arial"/>
              <a:ea typeface="宋体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5012234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 txBox="1"/>
          <p:nvPr/>
        </p:nvSpPr>
        <p:spPr>
          <a:xfrm>
            <a:off x="3884608" y="8685208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/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A181E42C-D79B-4BA8-A503-7577BA454052}" type="slidenum">
              <a:rPr/>
              <a:pPr marL="0" marR="0" lvl="0" indent="0" algn="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10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Arial"/>
              <a:ea typeface="宋体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9770634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 txBox="1"/>
          <p:nvPr/>
        </p:nvSpPr>
        <p:spPr>
          <a:xfrm>
            <a:off x="3884608" y="8685208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/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A181E42C-D79B-4BA8-A503-7577BA454052}" type="slidenum">
              <a:rPr/>
              <a:pPr marL="0" marR="0" lvl="0" indent="0" algn="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18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Arial"/>
              <a:ea typeface="宋体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5070023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 txBox="1"/>
          <p:nvPr/>
        </p:nvSpPr>
        <p:spPr>
          <a:xfrm>
            <a:off x="3884608" y="8685208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/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A181E42C-D79B-4BA8-A503-7577BA454052}" type="slidenum">
              <a:rPr/>
              <a:pPr marL="0" marR="0" lvl="0" indent="0" algn="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20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Arial"/>
              <a:ea typeface="宋体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7754737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1027113" y="5596880"/>
            <a:ext cx="11053762" cy="841598"/>
          </a:xfrm>
          <a:prstGeom prst="rect">
            <a:avLst/>
          </a:prstGeom>
        </p:spPr>
        <p:txBody>
          <a:bodyPr anchor="t"/>
          <a:lstStyle>
            <a:lvl1pPr algn="ctr">
              <a:defRPr sz="4000" b="1" cap="all"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06614626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676298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118600" y="1638300"/>
            <a:ext cx="2616200" cy="4521200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1270000" y="1638300"/>
            <a:ext cx="7696200" cy="45212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5614577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sldNum" sz="quarter" idx="2"/>
          </p:nvPr>
        </p:nvSpPr>
        <p:spPr>
          <a:xfrm>
            <a:off x="9320107" y="9103360"/>
            <a:ext cx="3034453" cy="906724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33120485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1027113" y="5596880"/>
            <a:ext cx="11053762" cy="841598"/>
          </a:xfrm>
          <a:prstGeom prst="rect">
            <a:avLst/>
          </a:prstGeom>
        </p:spPr>
        <p:txBody>
          <a:bodyPr anchor="t"/>
          <a:lstStyle>
            <a:lvl1pPr algn="ctr">
              <a:defRPr sz="4000" b="1" cap="all"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80695788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标题 24"/>
          <p:cNvSpPr>
            <a:spLocks noGrp="1"/>
          </p:cNvSpPr>
          <p:nvPr>
            <p:ph type="title"/>
          </p:nvPr>
        </p:nvSpPr>
        <p:spPr>
          <a:xfrm>
            <a:off x="218827" y="196280"/>
            <a:ext cx="10388029" cy="741859"/>
          </a:xfrm>
          <a:prstGeom prst="rect">
            <a:avLst/>
          </a:prstGeom>
        </p:spPr>
        <p:txBody>
          <a:bodyPr vert="horz"/>
          <a:lstStyle>
            <a:lvl1pPr algn="l">
              <a:defRPr sz="4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76062122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028674115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270000" y="5029200"/>
            <a:ext cx="5156200" cy="11303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578600" y="5029200"/>
            <a:ext cx="5156200" cy="11303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8902690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383354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9082219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79254064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  <a:prstGeom prst="rect">
            <a:avLst/>
          </a:prstGeo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816865263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  <a:prstGeom prst="rect">
            <a:avLst/>
          </a:prstGeo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>
              <a:sym typeface="Gill Sans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594979461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157" r:id="rId1"/>
    <p:sldLayoutId id="2147484158" r:id="rId2"/>
    <p:sldLayoutId id="2147484159" r:id="rId3"/>
    <p:sldLayoutId id="2147484160" r:id="rId4"/>
    <p:sldLayoutId id="2147484161" r:id="rId5"/>
    <p:sldLayoutId id="2147484162" r:id="rId6"/>
    <p:sldLayoutId id="2147484163" r:id="rId7"/>
    <p:sldLayoutId id="2147484164" r:id="rId8"/>
    <p:sldLayoutId id="2147484165" r:id="rId9"/>
    <p:sldLayoutId id="2147484166" r:id="rId10"/>
    <p:sldLayoutId id="2147484167" r:id="rId11"/>
    <p:sldLayoutId id="2147484168" r:id="rId12"/>
    <p:sldLayoutId id="2147484169" r:id="rId13"/>
  </p:sldLayoutIdLst>
  <p:transition/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8400">
          <a:solidFill>
            <a:schemeClr val="tx1"/>
          </a:solidFill>
          <a:latin typeface="+mj-lt"/>
          <a:ea typeface="+mj-ea"/>
          <a:cs typeface="+mj-cs"/>
          <a:sym typeface="Gill Sans" pitchFamily="-84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pitchFamily="-8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pitchFamily="-8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pitchFamily="-8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pitchFamily="-8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9pPr>
    </p:titleStyle>
    <p:bodyStyle>
      <a:lvl1pPr marL="342900" indent="-342900" algn="ctr" rtl="0" eaLnBrk="0" fontAlgn="base" hangingPunct="0">
        <a:spcBef>
          <a:spcPct val="0"/>
        </a:spcBef>
        <a:spcAft>
          <a:spcPct val="0"/>
        </a:spcAft>
        <a:buChar char="•"/>
        <a:defRPr kumimoji="1" sz="3600">
          <a:solidFill>
            <a:schemeClr val="tx1"/>
          </a:solidFill>
          <a:latin typeface="+mn-lt"/>
          <a:ea typeface="+mn-ea"/>
          <a:cs typeface="+mn-cs"/>
          <a:sym typeface="Gill Sans" pitchFamily="-84" charset="0"/>
        </a:defRPr>
      </a:lvl1pPr>
      <a:lvl2pPr marL="742950" indent="-285750" algn="ctr" rtl="0" eaLnBrk="0" fontAlgn="base" hangingPunct="0">
        <a:spcBef>
          <a:spcPct val="0"/>
        </a:spcBef>
        <a:spcAft>
          <a:spcPct val="0"/>
        </a:spcAft>
        <a:buChar char="–"/>
        <a:defRPr kumimoji="1" sz="3600">
          <a:solidFill>
            <a:schemeClr val="tx1"/>
          </a:solidFill>
          <a:latin typeface="+mn-lt"/>
          <a:ea typeface="+mn-ea"/>
          <a:cs typeface="+mn-cs"/>
          <a:sym typeface="Gill Sans" pitchFamily="-84" charset="0"/>
        </a:defRPr>
      </a:lvl2pPr>
      <a:lvl3pPr marL="1143000" indent="-228600" algn="ctr" rtl="0" eaLnBrk="0" fontAlgn="base" hangingPunct="0">
        <a:spcBef>
          <a:spcPct val="0"/>
        </a:spcBef>
        <a:spcAft>
          <a:spcPct val="0"/>
        </a:spcAft>
        <a:buChar char="•"/>
        <a:defRPr kumimoji="1" sz="3600">
          <a:solidFill>
            <a:schemeClr val="tx1"/>
          </a:solidFill>
          <a:latin typeface="+mn-lt"/>
          <a:ea typeface="+mn-ea"/>
          <a:cs typeface="+mn-cs"/>
          <a:sym typeface="Gill Sans" pitchFamily="-84" charset="0"/>
        </a:defRPr>
      </a:lvl3pPr>
      <a:lvl4pPr marL="1600200" indent="-228600" algn="ctr" rtl="0" eaLnBrk="0" fontAlgn="base" hangingPunct="0">
        <a:spcBef>
          <a:spcPct val="0"/>
        </a:spcBef>
        <a:spcAft>
          <a:spcPct val="0"/>
        </a:spcAft>
        <a:buChar char="–"/>
        <a:defRPr kumimoji="1" sz="3600">
          <a:solidFill>
            <a:schemeClr val="tx1"/>
          </a:solidFill>
          <a:latin typeface="+mn-lt"/>
          <a:ea typeface="+mn-ea"/>
          <a:cs typeface="+mn-cs"/>
          <a:sym typeface="Gill Sans" pitchFamily="-84" charset="0"/>
        </a:defRPr>
      </a:lvl4pPr>
      <a:lvl5pPr marL="2057400" indent="-228600" algn="ctr" rtl="0" eaLnBrk="0" fontAlgn="base" hangingPunct="0">
        <a:spcBef>
          <a:spcPct val="0"/>
        </a:spcBef>
        <a:spcAft>
          <a:spcPct val="0"/>
        </a:spcAft>
        <a:buChar char="»"/>
        <a:defRPr kumimoji="1" sz="3600">
          <a:solidFill>
            <a:schemeClr val="tx1"/>
          </a:solidFill>
          <a:latin typeface="+mn-lt"/>
          <a:ea typeface="+mn-ea"/>
          <a:cs typeface="+mn-cs"/>
          <a:sym typeface="Gill Sans" pitchFamily="-8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3school.com.cn/jquery/ajax_ajax.asp" TargetMode="External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2" Type="http://schemas.openxmlformats.org/officeDocument/2006/relationships/hyperlink" Target="http://www.w3school.com.cn/ajax/index.asp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4" Type="http://schemas.openxmlformats.org/officeDocument/2006/relationships/image" Target="../media/image12.png"/><Relationship Id="rId5" Type="http://schemas.openxmlformats.org/officeDocument/2006/relationships/image" Target="../media/image13.tiff"/><Relationship Id="rId6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jpe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s://github.com/BuildItNow/BIN_Tutorials/tree/master/dataCenterDemo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jpe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://www.requirejs.cn/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hyperlink" Target="http://cn.vuejs.org/" TargetMode="Externa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://cn.vuejs.org/api/" TargetMode="Externa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 bwMode="auto">
          <a:xfrm>
            <a:off x="4054128" y="8189168"/>
            <a:ext cx="4392488" cy="576064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Heiti SC Light" charset="0"/>
              <a:cs typeface="Heiti SC Light" charset="0"/>
              <a:sym typeface="Gill Sans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0" y="1420416"/>
            <a:ext cx="13004800" cy="648072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6261" tIns="73129" rIns="146261" bIns="73129" anchor="ctr"/>
          <a:lstStyle/>
          <a:p>
            <a:pPr algn="ctr">
              <a:defRPr/>
            </a:pPr>
            <a:endParaRPr lang="zh-CN" altLang="en-US" sz="2276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450565" y="3603131"/>
            <a:ext cx="11953328" cy="841599"/>
          </a:xfrm>
        </p:spPr>
        <p:txBody>
          <a:bodyPr anchor="ctr"/>
          <a:lstStyle/>
          <a:p>
            <a:r>
              <a:rPr lang="zh-CN" altLang="en-US" sz="7200" dirty="0" smtClean="0">
                <a:solidFill>
                  <a:schemeClr val="bg1"/>
                </a:solidFill>
                <a:latin typeface="Heiti SC Light" charset="-122"/>
                <a:ea typeface="Heiti SC Light" charset="-122"/>
                <a:cs typeface="Heiti SC Light" charset="-122"/>
              </a:rPr>
              <a:t>前端开发培训</a:t>
            </a:r>
            <a:r>
              <a:rPr lang="zh-CN" altLang="en-US" sz="7200" dirty="0" smtClean="0">
                <a:solidFill>
                  <a:schemeClr val="bg1"/>
                </a:solidFill>
                <a:latin typeface="Heiti SC Light" charset="-122"/>
                <a:ea typeface="Heiti SC Light" charset="-122"/>
                <a:cs typeface="Heiti SC Light" charset="-122"/>
              </a:rPr>
              <a:t>－</a:t>
            </a:r>
            <a:r>
              <a:rPr lang="en-US" altLang="zh-CN" sz="7200" dirty="0">
                <a:solidFill>
                  <a:schemeClr val="bg1"/>
                </a:solidFill>
                <a:latin typeface="Heiti SC Light" charset="-122"/>
                <a:ea typeface="Heiti SC Light" charset="-122"/>
                <a:cs typeface="Heiti SC Light" charset="-122"/>
              </a:rPr>
              <a:t>4</a:t>
            </a:r>
            <a:endParaRPr lang="zh-CN" altLang="en-US" sz="4800" dirty="0"/>
          </a:p>
        </p:txBody>
      </p:sp>
      <p:sp>
        <p:nvSpPr>
          <p:cNvPr id="2" name="文本框 1"/>
          <p:cNvSpPr txBox="1"/>
          <p:nvPr/>
        </p:nvSpPr>
        <p:spPr>
          <a:xfrm>
            <a:off x="5873232" y="5308848"/>
            <a:ext cx="11079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00" dirty="0" smtClean="0">
                <a:solidFill>
                  <a:schemeClr val="bg1"/>
                </a:solidFill>
                <a:latin typeface="Heiti SC Light" charset="-122"/>
                <a:ea typeface="Heiti SC Light" charset="-122"/>
                <a:cs typeface="Heiti SC Light" charset="-122"/>
              </a:rPr>
              <a:t>郭阳</a:t>
            </a:r>
            <a:endParaRPr kumimoji="1" lang="zh-CN" altLang="en-US" sz="3600" dirty="0">
              <a:solidFill>
                <a:schemeClr val="bg1"/>
              </a:solidFill>
              <a:latin typeface="Heiti SC Light" charset="-122"/>
              <a:ea typeface="Heiti SC Light" charset="-122"/>
              <a:cs typeface="Heiti SC Light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09393584"/>
      </p:ext>
    </p:extLst>
  </p:cSld>
  <p:clrMapOvr>
    <a:masterClrMapping/>
  </p:clrMapOvr>
  <p:transition advTm="4154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51"/>
          <p:cNvSpPr/>
          <p:nvPr/>
        </p:nvSpPr>
        <p:spPr>
          <a:xfrm>
            <a:off x="5563167" y="12104070"/>
            <a:ext cx="516215" cy="693122"/>
          </a:xfrm>
          <a:prstGeom prst="rect">
            <a:avLst/>
          </a:prstGeom>
          <a:noFill/>
          <a:ln>
            <a:noFill/>
            <a:prstDash val="solid"/>
          </a:ln>
        </p:spPr>
        <p:txBody>
          <a:bodyPr vert="horz" wrap="none" lIns="72255" tIns="72255" rIns="72255" bIns="72255" anchor="ctr" anchorCtr="0" compatLnSpc="1">
            <a:spAutoFit/>
          </a:bodyPr>
          <a:lstStyle/>
          <a:p>
            <a:pPr algn="l" defTabSz="1300460" fontAlgn="auto">
              <a:spcBef>
                <a:spcPts val="0"/>
              </a:spcBef>
              <a:spcAft>
                <a:spcPts val="0"/>
              </a:spcAf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zh-CN" sz="3556">
                <a:latin typeface="微软雅黑" pitchFamily="34" charset="-122"/>
                <a:ea typeface="微软雅黑" pitchFamily="34" charset="-122"/>
                <a:cs typeface="Heiti SC Light"/>
              </a:rPr>
              <a:t>…</a:t>
            </a:r>
          </a:p>
        </p:txBody>
      </p:sp>
      <p:sp>
        <p:nvSpPr>
          <p:cNvPr id="25" name="矩形 3"/>
          <p:cNvSpPr/>
          <p:nvPr/>
        </p:nvSpPr>
        <p:spPr>
          <a:xfrm>
            <a:off x="-7118" y="1780456"/>
            <a:ext cx="13004801" cy="561662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6261" tIns="73129" rIns="146261" bIns="73129" anchor="ctr"/>
          <a:lstStyle/>
          <a:p>
            <a:pPr algn="ctr">
              <a:defRPr/>
            </a:pPr>
            <a:endParaRPr lang="zh-CN" altLang="en-US" sz="2276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26" name="图片 2" descr="iblrak00648723.jpg"/>
          <p:cNvPicPr>
            <a:picLocks noChangeAspect="1"/>
          </p:cNvPicPr>
          <p:nvPr/>
        </p:nvPicPr>
        <p:blipFill>
          <a:blip r:embed="rId3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84"/>
          <a:stretch>
            <a:fillRect/>
          </a:stretch>
        </p:blipFill>
        <p:spPr bwMode="auto">
          <a:xfrm>
            <a:off x="2" y="2535240"/>
            <a:ext cx="7014455" cy="42107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7" name="Text Box 7"/>
          <p:cNvSpPr txBox="1">
            <a:spLocks noChangeArrowheads="1"/>
          </p:cNvSpPr>
          <p:nvPr/>
        </p:nvSpPr>
        <p:spPr bwMode="auto">
          <a:xfrm>
            <a:off x="7438504" y="2716560"/>
            <a:ext cx="2808887" cy="9355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46261" tIns="73129" rIns="146261" bIns="73129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altLang="zh-CN" sz="3413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VM</a:t>
            </a:r>
            <a:r>
              <a:rPr lang="zh-CN" altLang="en-US" sz="3413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模式开发</a:t>
            </a:r>
            <a:endParaRPr lang="en-US" altLang="zh-CN" sz="3413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" name="标题 1"/>
          <p:cNvSpPr>
            <a:spLocks noGrp="1"/>
          </p:cNvSpPr>
          <p:nvPr>
            <p:ph type="title"/>
          </p:nvPr>
        </p:nvSpPr>
        <p:spPr>
          <a:xfrm>
            <a:off x="557275" y="3469719"/>
            <a:ext cx="5899908" cy="2341539"/>
          </a:xfrm>
        </p:spPr>
        <p:txBody>
          <a:bodyPr rtlCol="0">
            <a:normAutofit fontScale="90000"/>
          </a:bodyPr>
          <a:lstStyle/>
          <a:p>
            <a:pPr>
              <a:defRPr/>
            </a:pPr>
            <a:r>
              <a:rPr lang="zh-CN" altLang="en-US" sz="7680" dirty="0" smtClean="0">
                <a:solidFill>
                  <a:srgbClr val="0070C0"/>
                </a:solidFill>
              </a:rPr>
              <a:t>目录</a:t>
            </a:r>
            <a:r>
              <a:rPr lang="en-US" altLang="zh-CN" sz="4551" dirty="0">
                <a:solidFill>
                  <a:srgbClr val="0070C0"/>
                </a:solidFill>
              </a:rPr>
              <a:t/>
            </a:r>
            <a:br>
              <a:rPr lang="en-US" altLang="zh-CN" sz="4551" dirty="0">
                <a:solidFill>
                  <a:srgbClr val="0070C0"/>
                </a:solidFill>
              </a:rPr>
            </a:br>
            <a:r>
              <a:rPr lang="zh-CN" altLang="en-US" sz="4551" dirty="0">
                <a:solidFill>
                  <a:srgbClr val="0070C0"/>
                </a:solidFill>
              </a:rPr>
              <a:t> </a:t>
            </a:r>
            <a:r>
              <a:rPr lang="en-US" altLang="zh-CN" b="0" dirty="0" smtClean="0">
                <a:solidFill>
                  <a:srgbClr val="0070C0"/>
                </a:solidFill>
                <a:latin typeface="Impact" pitchFamily="34" charset="0"/>
              </a:rPr>
              <a:t>CONTENTS</a:t>
            </a:r>
            <a:endParaRPr lang="zh-CN" altLang="en-US" b="0" dirty="0">
              <a:solidFill>
                <a:srgbClr val="0070C0"/>
              </a:solidFill>
              <a:latin typeface="Impact" pitchFamily="34" charset="0"/>
            </a:endParaRPr>
          </a:p>
        </p:txBody>
      </p:sp>
      <p:sp>
        <p:nvSpPr>
          <p:cNvPr id="10" name="Text Box 7"/>
          <p:cNvSpPr txBox="1">
            <a:spLocks noChangeArrowheads="1"/>
          </p:cNvSpPr>
          <p:nvPr/>
        </p:nvSpPr>
        <p:spPr bwMode="auto">
          <a:xfrm>
            <a:off x="7438504" y="1852464"/>
            <a:ext cx="2045858" cy="9355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46261" tIns="73129" rIns="146261" bIns="73129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zh-CN" altLang="en-US" sz="3413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上期回顾</a:t>
            </a:r>
            <a:endParaRPr lang="en-US" altLang="zh-CN" sz="3413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" name="Text Box 7"/>
          <p:cNvSpPr txBox="1">
            <a:spLocks noChangeArrowheads="1"/>
          </p:cNvSpPr>
          <p:nvPr/>
        </p:nvSpPr>
        <p:spPr bwMode="auto">
          <a:xfrm>
            <a:off x="7431254" y="5525445"/>
            <a:ext cx="2045858" cy="9355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46261" tIns="73129" rIns="146261" bIns="73129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zh-CN" altLang="en-US" sz="3413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配置详解</a:t>
            </a:r>
            <a:endParaRPr lang="en-US" altLang="zh-CN" sz="3413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" name="Text Box 7"/>
          <p:cNvSpPr txBox="1">
            <a:spLocks noChangeArrowheads="1"/>
          </p:cNvSpPr>
          <p:nvPr/>
        </p:nvSpPr>
        <p:spPr bwMode="auto">
          <a:xfrm>
            <a:off x="7431254" y="3580656"/>
            <a:ext cx="2045858" cy="9355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46261" tIns="73129" rIns="146261" bIns="73129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zh-CN" altLang="en-US" sz="3413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网络开发</a:t>
            </a:r>
            <a:endParaRPr lang="en-US" altLang="zh-CN" sz="3413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3" name="Text Box 7"/>
          <p:cNvSpPr txBox="1">
            <a:spLocks noChangeArrowheads="1"/>
          </p:cNvSpPr>
          <p:nvPr/>
        </p:nvSpPr>
        <p:spPr bwMode="auto">
          <a:xfrm>
            <a:off x="7438504" y="6461549"/>
            <a:ext cx="2045858" cy="9355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46261" tIns="73129" rIns="146261" bIns="73129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zh-CN" altLang="en-US" sz="3413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其他资源</a:t>
            </a:r>
            <a:endParaRPr lang="en-US" altLang="zh-CN" sz="3413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4" name="Text Box 7"/>
          <p:cNvSpPr txBox="1">
            <a:spLocks noChangeArrowheads="1"/>
          </p:cNvSpPr>
          <p:nvPr/>
        </p:nvSpPr>
        <p:spPr bwMode="auto">
          <a:xfrm>
            <a:off x="7408870" y="4516760"/>
            <a:ext cx="2045858" cy="9355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46261" tIns="73129" rIns="146261" bIns="73129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zh-CN" altLang="en-US" sz="3413" b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数据</a:t>
            </a:r>
            <a:r>
              <a:rPr lang="zh-CN" altLang="en-US" sz="3413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中心</a:t>
            </a:r>
            <a:endParaRPr lang="en-US" altLang="zh-CN" sz="3413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2311178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62"/>
          <p:cNvSpPr/>
          <p:nvPr/>
        </p:nvSpPr>
        <p:spPr>
          <a:xfrm>
            <a:off x="14287" y="944807"/>
            <a:ext cx="12824817" cy="45719"/>
          </a:xfrm>
          <a:prstGeom prst="rect">
            <a:avLst/>
          </a:prstGeom>
          <a:solidFill>
            <a:srgbClr val="00B0F0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300">
                <a:solidFill>
                  <a:srgbClr val="FFFFFF"/>
                </a:solidFill>
                <a:latin typeface="楷体_GB2312"/>
                <a:ea typeface="楷体_GB2312"/>
                <a:cs typeface="楷体_GB2312"/>
                <a:sym typeface="楷体_GB2312"/>
              </a:defRPr>
            </a:pPr>
            <a:endParaRPr/>
          </a:p>
        </p:txBody>
      </p:sp>
      <p:sp>
        <p:nvSpPr>
          <p:cNvPr id="43" name="标题 1"/>
          <p:cNvSpPr txBox="1">
            <a:spLocks/>
          </p:cNvSpPr>
          <p:nvPr/>
        </p:nvSpPr>
        <p:spPr>
          <a:xfrm>
            <a:off x="359594" y="158175"/>
            <a:ext cx="10388029" cy="741859"/>
          </a:xfrm>
          <a:prstGeom prst="rect">
            <a:avLst/>
          </a:prstGeom>
        </p:spPr>
        <p:txBody>
          <a:bodyPr vert="horz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+mj-lt"/>
                <a:ea typeface="+mj-ea"/>
                <a:cs typeface="+mj-cs"/>
                <a:sym typeface="Gill Sans" pitchFamily="-8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9pPr>
          </a:lstStyle>
          <a:p>
            <a:pPr algn="l"/>
            <a:r>
              <a:rPr lang="zh-CN" altLang="en-US" sz="4000" kern="0" dirty="0" smtClean="0"/>
              <a:t>网络开发</a:t>
            </a:r>
            <a:endParaRPr lang="zh-CN" altLang="en-US" sz="4000" kern="0" dirty="0"/>
          </a:p>
        </p:txBody>
      </p:sp>
      <p:sp>
        <p:nvSpPr>
          <p:cNvPr id="40" name="文本框 39"/>
          <p:cNvSpPr txBox="1"/>
          <p:nvPr/>
        </p:nvSpPr>
        <p:spPr>
          <a:xfrm>
            <a:off x="7723466" y="1837037"/>
            <a:ext cx="18032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>
                <a:solidFill>
                  <a:schemeClr val="bg1"/>
                </a:solidFill>
              </a:rPr>
              <a:t>CONTROLLER</a:t>
            </a:r>
          </a:p>
        </p:txBody>
      </p:sp>
      <p:sp>
        <p:nvSpPr>
          <p:cNvPr id="44" name="文本框 43"/>
          <p:cNvSpPr txBox="1"/>
          <p:nvPr/>
        </p:nvSpPr>
        <p:spPr>
          <a:xfrm>
            <a:off x="2722015" y="1843675"/>
            <a:ext cx="12123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>
                <a:solidFill>
                  <a:schemeClr val="bg1"/>
                </a:solidFill>
              </a:rPr>
              <a:t>VIEW</a:t>
            </a:r>
          </a:p>
        </p:txBody>
      </p:sp>
      <p:sp>
        <p:nvSpPr>
          <p:cNvPr id="46" name="文本框 45"/>
          <p:cNvSpPr txBox="1"/>
          <p:nvPr/>
        </p:nvSpPr>
        <p:spPr>
          <a:xfrm>
            <a:off x="359594" y="897776"/>
            <a:ext cx="34267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lnSpc>
                <a:spcPct val="150000"/>
              </a:lnSpc>
              <a:buFont typeface="Wingdings" charset="2"/>
              <a:buChar char="Ø"/>
            </a:pPr>
            <a:r>
              <a:rPr kumimoji="1" lang="en-US" altLang="zh-CN" sz="2800" b="1" dirty="0" smtClean="0">
                <a:latin typeface="STSong" charset="-122"/>
                <a:ea typeface="STSong" charset="-122"/>
                <a:cs typeface="STSong" charset="-122"/>
                <a:hlinkClick r:id="rId2"/>
              </a:rPr>
              <a:t>ajax</a:t>
            </a:r>
            <a:endParaRPr kumimoji="1" lang="zh-CN" altLang="en-US" sz="2800" b="1" dirty="0" smtClean="0">
              <a:latin typeface="STSong" charset="-122"/>
              <a:ea typeface="STSong" charset="-122"/>
              <a:cs typeface="STSong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359594" y="1525523"/>
            <a:ext cx="121978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kumimoji="1" lang="en-US" altLang="zh-CN" sz="2400" dirty="0" err="1" smtClean="0">
                <a:latin typeface="STSong" charset="-122"/>
                <a:ea typeface="STSong" charset="-122"/>
                <a:cs typeface="STSong" charset="-122"/>
              </a:rPr>
              <a:t>ajax</a:t>
            </a: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(</a:t>
            </a:r>
            <a:r>
              <a:rPr lang="en-US" altLang="zh-CN" sz="2400" dirty="0">
                <a:latin typeface="STSong" charset="-122"/>
                <a:ea typeface="STSong" charset="-122"/>
                <a:cs typeface="STSong" charset="-122"/>
              </a:rPr>
              <a:t>Asynchronous JavaScript and </a:t>
            </a:r>
            <a:r>
              <a:rPr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XML)</a:t>
            </a:r>
            <a:r>
              <a:rPr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是一</a:t>
            </a:r>
            <a:r>
              <a:rPr lang="zh-CN" altLang="en-US" sz="2400" dirty="0">
                <a:latin typeface="STSong" charset="-122"/>
                <a:ea typeface="STSong" charset="-122"/>
                <a:cs typeface="STSong" charset="-122"/>
              </a:rPr>
              <a:t>种创建交互式网页应用</a:t>
            </a:r>
            <a:r>
              <a:rPr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的开发技术，通过网络请求异步获取服务器数据，实现页面的动态更新！</a:t>
            </a:r>
          </a:p>
        </p:txBody>
      </p:sp>
      <p:sp>
        <p:nvSpPr>
          <p:cNvPr id="12" name="矩形 11"/>
          <p:cNvSpPr/>
          <p:nvPr/>
        </p:nvSpPr>
        <p:spPr>
          <a:xfrm>
            <a:off x="381720" y="3652664"/>
            <a:ext cx="12197820" cy="40011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algn="l"/>
            <a:r>
              <a:rPr kumimoji="1" lang="en-US" altLang="zh-CN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$.</a:t>
            </a:r>
            <a:r>
              <a:rPr kumimoji="1" lang="en-US" altLang="zh-CN" sz="2000" i="1" dirty="0" err="1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ajax</a:t>
            </a:r>
            <a:r>
              <a:rPr kumimoji="1" lang="en-US" altLang="zh-CN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({</a:t>
            </a:r>
            <a:r>
              <a:rPr kumimoji="1" lang="en-US" altLang="zh-CN" sz="2000" i="1" dirty="0" err="1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url</a:t>
            </a:r>
            <a:r>
              <a:rPr kumimoji="1" lang="en-US" altLang="zh-CN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:"https://</a:t>
            </a:r>
            <a:r>
              <a:rPr kumimoji="1" lang="en-US" altLang="zh-CN" sz="2000" i="1" dirty="0" err="1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www.google.co.uk</a:t>
            </a:r>
            <a:r>
              <a:rPr kumimoji="1" lang="en-US" altLang="zh-CN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", </a:t>
            </a:r>
            <a:r>
              <a:rPr kumimoji="1" lang="en-US" altLang="zh-CN" sz="2000" i="1" dirty="0" err="1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success:function</a:t>
            </a:r>
            <a:r>
              <a:rPr kumimoji="1" lang="en-US" altLang="zh-CN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(data){</a:t>
            </a:r>
            <a:r>
              <a:rPr kumimoji="1" lang="en-US" altLang="zh-CN" sz="2000" i="1" dirty="0" err="1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console.log</a:t>
            </a:r>
            <a:r>
              <a:rPr kumimoji="1" lang="en-US" altLang="zh-CN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(data)}})</a:t>
            </a:r>
            <a:endParaRPr kumimoji="1" lang="zh-CN" altLang="en-US" sz="20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51682" y="2500536"/>
            <a:ext cx="34267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lnSpc>
                <a:spcPct val="150000"/>
              </a:lnSpc>
              <a:buFont typeface="Wingdings" charset="2"/>
              <a:buChar char="Ø"/>
            </a:pPr>
            <a:r>
              <a:rPr kumimoji="1" lang="en-US" altLang="zh-CN" sz="2800" b="1" dirty="0" smtClean="0">
                <a:latin typeface="STSong" charset="-122"/>
                <a:ea typeface="STSong" charset="-122"/>
                <a:cs typeface="STSong" charset="-122"/>
                <a:hlinkClick r:id="rId3"/>
              </a:rPr>
              <a:t>$.ajax</a:t>
            </a:r>
            <a:endParaRPr kumimoji="1" lang="zh-CN" altLang="en-US" sz="2800" b="1" dirty="0" smtClean="0">
              <a:latin typeface="STSong" charset="-122"/>
              <a:ea typeface="STSong" charset="-122"/>
              <a:cs typeface="STSong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76754" y="3095462"/>
            <a:ext cx="126452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JQuery</a:t>
            </a:r>
            <a:r>
              <a:rPr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对</a:t>
            </a:r>
            <a:r>
              <a:rPr lang="en-US" altLang="zh-CN" sz="2400" dirty="0" err="1" smtClean="0">
                <a:latin typeface="STSong" charset="-122"/>
                <a:ea typeface="STSong" charset="-122"/>
                <a:cs typeface="STSong" charset="-122"/>
              </a:rPr>
              <a:t>ajax</a:t>
            </a:r>
            <a:r>
              <a:rPr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技术的实现，也是</a:t>
            </a:r>
            <a:r>
              <a:rPr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JQuery</a:t>
            </a:r>
            <a:r>
              <a:rPr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中最常用的</a:t>
            </a:r>
            <a:r>
              <a:rPr lang="en-US" altLang="zh-CN" sz="2400" dirty="0" err="1" smtClean="0">
                <a:latin typeface="STSong" charset="-122"/>
                <a:ea typeface="STSong" charset="-122"/>
                <a:cs typeface="STSong" charset="-122"/>
              </a:rPr>
              <a:t>api</a:t>
            </a:r>
            <a:endParaRPr lang="zh-CN" altLang="en-US" sz="2400" dirty="0" smtClean="0">
              <a:latin typeface="STSong" charset="-122"/>
              <a:ea typeface="STSong" charset="-122"/>
              <a:cs typeface="STSong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3914" y="4152302"/>
            <a:ext cx="6413500" cy="161290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6" name="文本框 15"/>
          <p:cNvSpPr txBox="1"/>
          <p:nvPr/>
        </p:nvSpPr>
        <p:spPr>
          <a:xfrm>
            <a:off x="351682" y="4168678"/>
            <a:ext cx="564666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lnSpc>
                <a:spcPct val="150000"/>
              </a:lnSpc>
              <a:buFont typeface="Wingdings" charset="2"/>
              <a:buChar char="l"/>
            </a:pPr>
            <a:r>
              <a:rPr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拉取</a:t>
            </a:r>
            <a:r>
              <a:rPr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google</a:t>
            </a:r>
            <a:r>
              <a:rPr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网页内容</a:t>
            </a:r>
          </a:p>
          <a:p>
            <a:pPr marL="342900" indent="-342900" algn="l">
              <a:lnSpc>
                <a:spcPct val="150000"/>
              </a:lnSpc>
              <a:buFont typeface="Wingdings" charset="2"/>
              <a:buChar char="l"/>
            </a:pPr>
            <a:r>
              <a:rPr lang="en-US" altLang="zh-CN" sz="2000" dirty="0" err="1" smtClean="0">
                <a:latin typeface="STSong" charset="-122"/>
                <a:ea typeface="STSong" charset="-122"/>
                <a:cs typeface="STSong" charset="-122"/>
              </a:rPr>
              <a:t>url</a:t>
            </a:r>
            <a:r>
              <a:rPr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:</a:t>
            </a:r>
            <a:r>
              <a:rPr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请求的目标</a:t>
            </a:r>
            <a:r>
              <a:rPr lang="en-US" altLang="zh-CN" sz="2000" dirty="0" err="1" smtClean="0">
                <a:latin typeface="STSong" charset="-122"/>
                <a:ea typeface="STSong" charset="-122"/>
                <a:cs typeface="STSong" charset="-122"/>
              </a:rPr>
              <a:t>url</a:t>
            </a:r>
            <a:endParaRPr lang="zh-CN" altLang="en-US" sz="2000" dirty="0" smtClean="0">
              <a:latin typeface="STSong" charset="-122"/>
              <a:ea typeface="STSong" charset="-122"/>
              <a:cs typeface="STSong" charset="-122"/>
            </a:endParaRPr>
          </a:p>
          <a:p>
            <a:pPr marL="342900" indent="-342900" algn="l">
              <a:lnSpc>
                <a:spcPct val="150000"/>
              </a:lnSpc>
              <a:buFont typeface="Wingdings" charset="2"/>
              <a:buChar char="l"/>
            </a:pPr>
            <a:r>
              <a:rPr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success:</a:t>
            </a:r>
            <a:r>
              <a:rPr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请求成功后回调，</a:t>
            </a:r>
            <a:r>
              <a:rPr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data</a:t>
            </a:r>
            <a:r>
              <a:rPr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为返回内容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351682" y="5870435"/>
            <a:ext cx="5792232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 b="1" dirty="0" smtClean="0">
                <a:latin typeface="STSong" charset="-122"/>
                <a:ea typeface="STSong" charset="-122"/>
                <a:cs typeface="STSong" charset="-122"/>
              </a:rPr>
              <a:t>常用参数：</a:t>
            </a:r>
          </a:p>
          <a:p>
            <a:pPr marL="342900" indent="-342900" algn="l">
              <a:spcBef>
                <a:spcPts val="1200"/>
              </a:spcBef>
              <a:buFont typeface="Wingdings" charset="2"/>
              <a:buChar char="l"/>
            </a:pPr>
            <a:r>
              <a:rPr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data</a:t>
            </a:r>
            <a:r>
              <a:rPr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：请求参数，发送给服务器的数据</a:t>
            </a:r>
          </a:p>
          <a:p>
            <a:pPr marL="342900" indent="-342900" algn="l">
              <a:spcBef>
                <a:spcPts val="1200"/>
              </a:spcBef>
              <a:buFont typeface="Wingdings" charset="2"/>
              <a:buChar char="l"/>
            </a:pPr>
            <a:r>
              <a:rPr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type</a:t>
            </a:r>
            <a:r>
              <a:rPr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：请求类型，比如</a:t>
            </a:r>
            <a:r>
              <a:rPr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GET</a:t>
            </a:r>
            <a:r>
              <a:rPr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、</a:t>
            </a:r>
            <a:r>
              <a:rPr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POST</a:t>
            </a:r>
            <a:endParaRPr lang="zh-CN" altLang="en-US" sz="2400" dirty="0" smtClean="0">
              <a:latin typeface="STSong" charset="-122"/>
              <a:ea typeface="STSong" charset="-122"/>
              <a:cs typeface="STSong" charset="-122"/>
            </a:endParaRPr>
          </a:p>
          <a:p>
            <a:pPr marL="342900" indent="-342900" algn="l">
              <a:spcBef>
                <a:spcPts val="1200"/>
              </a:spcBef>
              <a:buFont typeface="Wingdings" charset="2"/>
              <a:buChar char="l"/>
            </a:pPr>
            <a:r>
              <a:rPr lang="en-US" altLang="zh-CN" sz="2400" dirty="0" err="1" smtClean="0">
                <a:latin typeface="STSong" charset="-122"/>
                <a:ea typeface="STSong" charset="-122"/>
                <a:cs typeface="STSong" charset="-122"/>
              </a:rPr>
              <a:t>dataType</a:t>
            </a:r>
            <a:r>
              <a:rPr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：请求返回数据类型，比如</a:t>
            </a:r>
            <a:r>
              <a:rPr lang="en-US" altLang="zh-CN" sz="2400" dirty="0" err="1" smtClean="0">
                <a:latin typeface="STSong" charset="-122"/>
                <a:ea typeface="STSong" charset="-122"/>
                <a:cs typeface="STSong" charset="-122"/>
              </a:rPr>
              <a:t>json</a:t>
            </a:r>
            <a:endParaRPr lang="zh-CN" altLang="en-US" sz="2400" dirty="0" smtClean="0">
              <a:latin typeface="STSong" charset="-122"/>
              <a:ea typeface="STSong" charset="-122"/>
              <a:cs typeface="STSong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6020078" y="6474911"/>
            <a:ext cx="655907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spcBef>
                <a:spcPts val="1200"/>
              </a:spcBef>
              <a:buFont typeface="Wingdings" charset="2"/>
              <a:buChar char="l"/>
            </a:pPr>
            <a:r>
              <a:rPr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timeout</a:t>
            </a:r>
            <a:r>
              <a:rPr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：请求</a:t>
            </a:r>
            <a:r>
              <a:rPr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timeout</a:t>
            </a:r>
            <a:r>
              <a:rPr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设置，单位为毫秒</a:t>
            </a:r>
          </a:p>
          <a:p>
            <a:pPr marL="342900" indent="-342900" algn="l">
              <a:spcBef>
                <a:spcPts val="1200"/>
              </a:spcBef>
              <a:buFont typeface="Wingdings" charset="2"/>
              <a:buChar char="l"/>
            </a:pPr>
            <a:r>
              <a:rPr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error</a:t>
            </a:r>
            <a:r>
              <a:rPr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：请求失败后回调，返回失败原因</a:t>
            </a:r>
          </a:p>
          <a:p>
            <a:pPr algn="l">
              <a:spcBef>
                <a:spcPts val="1200"/>
              </a:spcBef>
            </a:pPr>
            <a:r>
              <a:rPr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其他</a:t>
            </a:r>
            <a:r>
              <a:rPr lang="zh-CN" altLang="en-US" sz="2400" dirty="0">
                <a:latin typeface="STSong" charset="-122"/>
                <a:ea typeface="STSong" charset="-122"/>
                <a:cs typeface="STSong" charset="-122"/>
              </a:rPr>
              <a:t>参数请</a:t>
            </a:r>
            <a:r>
              <a:rPr lang="zh-CN" altLang="en-US" sz="2400" dirty="0">
                <a:latin typeface="STSong" charset="-122"/>
                <a:ea typeface="STSong" charset="-122"/>
                <a:cs typeface="STSong" charset="-122"/>
                <a:hlinkClick r:id="rId3"/>
              </a:rPr>
              <a:t>参考</a:t>
            </a:r>
            <a:r>
              <a:rPr lang="en-US" altLang="zh-CN" sz="2400" dirty="0">
                <a:latin typeface="STSong" charset="-122"/>
                <a:ea typeface="STSong" charset="-122"/>
                <a:cs typeface="STSong" charset="-122"/>
                <a:hlinkClick r:id="rId3"/>
              </a:rPr>
              <a:t>ajax</a:t>
            </a:r>
            <a:r>
              <a:rPr lang="zh-CN" altLang="en-US" sz="2400" dirty="0">
                <a:latin typeface="STSong" charset="-122"/>
                <a:ea typeface="STSong" charset="-122"/>
                <a:cs typeface="STSong" charset="-122"/>
                <a:hlinkClick r:id="rId3"/>
              </a:rPr>
              <a:t>文档</a:t>
            </a:r>
            <a:endParaRPr lang="en-US" altLang="zh-CN" sz="2400" dirty="0">
              <a:latin typeface="STSong" charset="-122"/>
              <a:ea typeface="STSong" charset="-122"/>
              <a:cs typeface="STSong" charset="-122"/>
            </a:endParaRPr>
          </a:p>
          <a:p>
            <a:pPr marL="342900" indent="-342900" algn="l">
              <a:spcBef>
                <a:spcPts val="1200"/>
              </a:spcBef>
              <a:buFont typeface="Wingdings" charset="2"/>
              <a:buChar char="l"/>
            </a:pPr>
            <a:endParaRPr lang="en-US" altLang="zh-CN" sz="2400" dirty="0" smtClean="0">
              <a:latin typeface="STSong" charset="-122"/>
              <a:ea typeface="STSong" charset="-122"/>
              <a:cs typeface="STSong" charset="-122"/>
            </a:endParaRPr>
          </a:p>
          <a:p>
            <a:pPr algn="l"/>
            <a:endParaRPr lang="zh-CN" altLang="en-US" sz="2400" dirty="0" smtClean="0">
              <a:latin typeface="STSong" charset="-122"/>
              <a:ea typeface="STSong" charset="-122"/>
              <a:cs typeface="STSong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0307521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62"/>
          <p:cNvSpPr/>
          <p:nvPr/>
        </p:nvSpPr>
        <p:spPr>
          <a:xfrm>
            <a:off x="14287" y="944807"/>
            <a:ext cx="12824817" cy="45719"/>
          </a:xfrm>
          <a:prstGeom prst="rect">
            <a:avLst/>
          </a:prstGeom>
          <a:solidFill>
            <a:srgbClr val="00B0F0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300">
                <a:solidFill>
                  <a:srgbClr val="FFFFFF"/>
                </a:solidFill>
                <a:latin typeface="楷体_GB2312"/>
                <a:ea typeface="楷体_GB2312"/>
                <a:cs typeface="楷体_GB2312"/>
                <a:sym typeface="楷体_GB2312"/>
              </a:defRPr>
            </a:pPr>
            <a:endParaRPr/>
          </a:p>
        </p:txBody>
      </p:sp>
      <p:sp>
        <p:nvSpPr>
          <p:cNvPr id="43" name="标题 1"/>
          <p:cNvSpPr txBox="1">
            <a:spLocks/>
          </p:cNvSpPr>
          <p:nvPr/>
        </p:nvSpPr>
        <p:spPr>
          <a:xfrm>
            <a:off x="359594" y="158175"/>
            <a:ext cx="10388029" cy="741859"/>
          </a:xfrm>
          <a:prstGeom prst="rect">
            <a:avLst/>
          </a:prstGeom>
        </p:spPr>
        <p:txBody>
          <a:bodyPr vert="horz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+mj-lt"/>
                <a:ea typeface="+mj-ea"/>
                <a:cs typeface="+mj-cs"/>
                <a:sym typeface="Gill Sans" pitchFamily="-8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9pPr>
          </a:lstStyle>
          <a:p>
            <a:pPr algn="l"/>
            <a:r>
              <a:rPr lang="zh-CN" altLang="en-US" sz="4000" kern="0" dirty="0" smtClean="0"/>
              <a:t>网络开发</a:t>
            </a:r>
            <a:endParaRPr lang="zh-CN" altLang="en-US" sz="4000" kern="0" dirty="0"/>
          </a:p>
        </p:txBody>
      </p:sp>
      <p:sp>
        <p:nvSpPr>
          <p:cNvPr id="40" name="文本框 39"/>
          <p:cNvSpPr txBox="1"/>
          <p:nvPr/>
        </p:nvSpPr>
        <p:spPr>
          <a:xfrm>
            <a:off x="7723466" y="1837037"/>
            <a:ext cx="18032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>
                <a:solidFill>
                  <a:schemeClr val="bg1"/>
                </a:solidFill>
              </a:rPr>
              <a:t>CONTROLLER</a:t>
            </a:r>
          </a:p>
        </p:txBody>
      </p:sp>
      <p:sp>
        <p:nvSpPr>
          <p:cNvPr id="44" name="文本框 43"/>
          <p:cNvSpPr txBox="1"/>
          <p:nvPr/>
        </p:nvSpPr>
        <p:spPr>
          <a:xfrm>
            <a:off x="2722015" y="1843675"/>
            <a:ext cx="12123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>
                <a:solidFill>
                  <a:schemeClr val="bg1"/>
                </a:solidFill>
              </a:rPr>
              <a:t>VIEW</a:t>
            </a:r>
          </a:p>
        </p:txBody>
      </p:sp>
      <p:sp>
        <p:nvSpPr>
          <p:cNvPr id="46" name="文本框 45"/>
          <p:cNvSpPr txBox="1"/>
          <p:nvPr/>
        </p:nvSpPr>
        <p:spPr>
          <a:xfrm>
            <a:off x="359594" y="897776"/>
            <a:ext cx="34267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lnSpc>
                <a:spcPct val="150000"/>
              </a:lnSpc>
              <a:buFont typeface="Wingdings" charset="2"/>
              <a:buChar char="Ø"/>
            </a:pPr>
            <a:r>
              <a:rPr kumimoji="1" lang="en-US" altLang="zh-CN" sz="2800" b="1" dirty="0" err="1" smtClean="0">
                <a:latin typeface="STSong" charset="-122"/>
                <a:ea typeface="STSong" charset="-122"/>
                <a:cs typeface="STSong" charset="-122"/>
              </a:rPr>
              <a:t>ajax</a:t>
            </a:r>
            <a:r>
              <a:rPr kumimoji="1" lang="zh-CN" altLang="en-US" sz="2800" b="1" dirty="0" smtClean="0">
                <a:latin typeface="STSong" charset="-122"/>
                <a:ea typeface="STSong" charset="-122"/>
                <a:cs typeface="STSong" charset="-122"/>
              </a:rPr>
              <a:t>应用流程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0336" y="5948529"/>
            <a:ext cx="2123272" cy="3805071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176" y="1636440"/>
            <a:ext cx="2110358" cy="378198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9" name="文本框 18"/>
          <p:cNvSpPr txBox="1"/>
          <p:nvPr/>
        </p:nvSpPr>
        <p:spPr>
          <a:xfrm>
            <a:off x="2951246" y="1840509"/>
            <a:ext cx="14094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dirty="0" err="1" smtClean="0">
                <a:latin typeface="STSong" charset="-122"/>
                <a:ea typeface="STSong" charset="-122"/>
                <a:cs typeface="STSong" charset="-122"/>
              </a:rPr>
              <a:t>ajax</a:t>
            </a:r>
            <a:r>
              <a:rPr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请求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7975" y="1324250"/>
            <a:ext cx="1752600" cy="1765300"/>
          </a:xfrm>
          <a:prstGeom prst="rect">
            <a:avLst/>
          </a:prstGeom>
        </p:spPr>
      </p:pic>
      <p:sp>
        <p:nvSpPr>
          <p:cNvPr id="21" name="文本框 20"/>
          <p:cNvSpPr txBox="1"/>
          <p:nvPr/>
        </p:nvSpPr>
        <p:spPr>
          <a:xfrm>
            <a:off x="7463867" y="2141675"/>
            <a:ext cx="14094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获取数据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10271895" y="4495998"/>
            <a:ext cx="17552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生成节点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6609708" y="7228319"/>
            <a:ext cx="17552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填充页面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05613" y="5557204"/>
            <a:ext cx="4621534" cy="1006302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3604" y="3083658"/>
            <a:ext cx="4635500" cy="81280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0" name="右箭头 9"/>
          <p:cNvSpPr/>
          <p:nvPr/>
        </p:nvSpPr>
        <p:spPr bwMode="auto">
          <a:xfrm rot="20877944">
            <a:off x="2893850" y="2576778"/>
            <a:ext cx="1866639" cy="340699"/>
          </a:xfrm>
          <a:prstGeom prst="rightArrow">
            <a:avLst/>
          </a:prstGeom>
          <a:solidFill>
            <a:srgbClr val="00B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Heiti SC Light" charset="0"/>
              <a:cs typeface="Heiti SC Light" charset="0"/>
              <a:sym typeface="Gill Sans" charset="0"/>
            </a:endParaRPr>
          </a:p>
        </p:txBody>
      </p:sp>
      <p:sp>
        <p:nvSpPr>
          <p:cNvPr id="27" name="右箭头 26"/>
          <p:cNvSpPr/>
          <p:nvPr/>
        </p:nvSpPr>
        <p:spPr bwMode="auto">
          <a:xfrm rot="1284198">
            <a:off x="6351835" y="2561016"/>
            <a:ext cx="1866639" cy="340699"/>
          </a:xfrm>
          <a:prstGeom prst="rightArrow">
            <a:avLst/>
          </a:prstGeom>
          <a:solidFill>
            <a:srgbClr val="00B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Heiti SC Light" charset="0"/>
              <a:cs typeface="Heiti SC Light" charset="0"/>
              <a:sym typeface="Gill Sans" charset="0"/>
            </a:endParaRPr>
          </a:p>
        </p:txBody>
      </p:sp>
      <p:sp>
        <p:nvSpPr>
          <p:cNvPr id="28" name="右箭头 27"/>
          <p:cNvSpPr/>
          <p:nvPr/>
        </p:nvSpPr>
        <p:spPr bwMode="auto">
          <a:xfrm rot="6867694">
            <a:off x="9189648" y="4561210"/>
            <a:ext cx="1668791" cy="333539"/>
          </a:xfrm>
          <a:prstGeom prst="rightArrow">
            <a:avLst/>
          </a:prstGeom>
          <a:solidFill>
            <a:srgbClr val="00B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Heiti SC Light" charset="0"/>
              <a:cs typeface="Heiti SC Light" charset="0"/>
              <a:sym typeface="Gill Sans" charset="0"/>
            </a:endParaRPr>
          </a:p>
        </p:txBody>
      </p:sp>
      <p:sp>
        <p:nvSpPr>
          <p:cNvPr id="29" name="右箭头 28"/>
          <p:cNvSpPr/>
          <p:nvPr/>
        </p:nvSpPr>
        <p:spPr bwMode="auto">
          <a:xfrm rot="9451618">
            <a:off x="5592299" y="6727693"/>
            <a:ext cx="1668791" cy="333539"/>
          </a:xfrm>
          <a:prstGeom prst="rightArrow">
            <a:avLst/>
          </a:prstGeom>
          <a:solidFill>
            <a:srgbClr val="00B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Heiti SC Light" charset="0"/>
              <a:cs typeface="Heiti SC Light" charset="0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256397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62"/>
          <p:cNvSpPr/>
          <p:nvPr/>
        </p:nvSpPr>
        <p:spPr>
          <a:xfrm>
            <a:off x="14287" y="944807"/>
            <a:ext cx="12824817" cy="45719"/>
          </a:xfrm>
          <a:prstGeom prst="rect">
            <a:avLst/>
          </a:prstGeom>
          <a:solidFill>
            <a:srgbClr val="00B0F0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300">
                <a:solidFill>
                  <a:srgbClr val="FFFFFF"/>
                </a:solidFill>
                <a:latin typeface="楷体_GB2312"/>
                <a:ea typeface="楷体_GB2312"/>
                <a:cs typeface="楷体_GB2312"/>
                <a:sym typeface="楷体_GB2312"/>
              </a:defRPr>
            </a:pPr>
            <a:endParaRPr/>
          </a:p>
        </p:txBody>
      </p:sp>
      <p:sp>
        <p:nvSpPr>
          <p:cNvPr id="43" name="标题 1"/>
          <p:cNvSpPr txBox="1">
            <a:spLocks/>
          </p:cNvSpPr>
          <p:nvPr/>
        </p:nvSpPr>
        <p:spPr>
          <a:xfrm>
            <a:off x="359594" y="158175"/>
            <a:ext cx="10388029" cy="741859"/>
          </a:xfrm>
          <a:prstGeom prst="rect">
            <a:avLst/>
          </a:prstGeom>
        </p:spPr>
        <p:txBody>
          <a:bodyPr vert="horz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+mj-lt"/>
                <a:ea typeface="+mj-ea"/>
                <a:cs typeface="+mj-cs"/>
                <a:sym typeface="Gill Sans" pitchFamily="-8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9pPr>
          </a:lstStyle>
          <a:p>
            <a:pPr algn="l"/>
            <a:r>
              <a:rPr lang="zh-CN" altLang="en-US" sz="4000" kern="0" dirty="0" smtClean="0"/>
              <a:t>网络开发</a:t>
            </a:r>
            <a:endParaRPr lang="zh-CN" altLang="en-US" sz="4000" kern="0" dirty="0"/>
          </a:p>
        </p:txBody>
      </p:sp>
      <p:sp>
        <p:nvSpPr>
          <p:cNvPr id="40" name="文本框 39"/>
          <p:cNvSpPr txBox="1"/>
          <p:nvPr/>
        </p:nvSpPr>
        <p:spPr>
          <a:xfrm>
            <a:off x="7723466" y="1837037"/>
            <a:ext cx="18032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>
                <a:solidFill>
                  <a:schemeClr val="bg1"/>
                </a:solidFill>
              </a:rPr>
              <a:t>CONTROLLER</a:t>
            </a:r>
          </a:p>
        </p:txBody>
      </p:sp>
      <p:sp>
        <p:nvSpPr>
          <p:cNvPr id="44" name="文本框 43"/>
          <p:cNvSpPr txBox="1"/>
          <p:nvPr/>
        </p:nvSpPr>
        <p:spPr>
          <a:xfrm>
            <a:off x="2722015" y="1843675"/>
            <a:ext cx="12123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>
                <a:solidFill>
                  <a:schemeClr val="bg1"/>
                </a:solidFill>
              </a:rPr>
              <a:t>VIEW</a:t>
            </a:r>
          </a:p>
        </p:txBody>
      </p:sp>
      <p:sp>
        <p:nvSpPr>
          <p:cNvPr id="46" name="文本框 45"/>
          <p:cNvSpPr txBox="1"/>
          <p:nvPr/>
        </p:nvSpPr>
        <p:spPr>
          <a:xfrm>
            <a:off x="359594" y="897776"/>
            <a:ext cx="34267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lnSpc>
                <a:spcPct val="150000"/>
              </a:lnSpc>
              <a:buFont typeface="Wingdings" charset="2"/>
              <a:buChar char="Ø"/>
            </a:pPr>
            <a:r>
              <a:rPr kumimoji="1" lang="en-US" altLang="zh-CN" sz="2800" b="1" dirty="0" smtClean="0">
                <a:latin typeface="STSong" charset="-122"/>
                <a:ea typeface="STSong" charset="-122"/>
                <a:cs typeface="STSong" charset="-122"/>
              </a:rPr>
              <a:t>BIN</a:t>
            </a:r>
            <a:r>
              <a:rPr kumimoji="1" lang="zh-CN" altLang="en-US" sz="2800" b="1" dirty="0" smtClean="0">
                <a:latin typeface="STSong" charset="-122"/>
                <a:ea typeface="STSong" charset="-122"/>
                <a:cs typeface="STSong" charset="-122"/>
              </a:rPr>
              <a:t>网络</a:t>
            </a:r>
            <a:r>
              <a:rPr kumimoji="1" lang="en-US" altLang="zh-CN" sz="2800" b="1" dirty="0" smtClean="0">
                <a:latin typeface="STSong" charset="-122"/>
                <a:ea typeface="STSong" charset="-122"/>
                <a:cs typeface="STSong" charset="-122"/>
              </a:rPr>
              <a:t>API</a:t>
            </a:r>
            <a:r>
              <a:rPr kumimoji="1" lang="zh-CN" altLang="en-US" sz="2800" b="1" dirty="0" smtClean="0">
                <a:latin typeface="STSong" charset="-122"/>
                <a:ea typeface="STSong" charset="-122"/>
                <a:cs typeface="STSong" charset="-122"/>
              </a:rPr>
              <a:t>开发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359594" y="1430017"/>
            <a:ext cx="1183143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服务器为应用提供的接口称为网络</a:t>
            </a: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API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，应用和服务器之间的依赖存在于网络</a:t>
            </a: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API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，</a:t>
            </a: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BIN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在框架层面提供了网络</a:t>
            </a: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API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层，在实际开发中不直接使用</a:t>
            </a:r>
            <a:r>
              <a:rPr kumimoji="1" lang="en-US" altLang="zh-CN" sz="2400" dirty="0" err="1" smtClean="0">
                <a:latin typeface="STSong" charset="-122"/>
                <a:ea typeface="STSong" charset="-122"/>
                <a:cs typeface="STSong" charset="-122"/>
              </a:rPr>
              <a:t>ajax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，而是抽象出具体含义的</a:t>
            </a: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API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接口供业务层调用，比如用户登出</a:t>
            </a: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API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：</a:t>
            </a:r>
          </a:p>
        </p:txBody>
      </p:sp>
      <p:sp>
        <p:nvSpPr>
          <p:cNvPr id="22" name="矩形 21"/>
          <p:cNvSpPr/>
          <p:nvPr/>
        </p:nvSpPr>
        <p:spPr>
          <a:xfrm>
            <a:off x="359594" y="3220616"/>
            <a:ext cx="12197820" cy="31700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algn="l"/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……</a:t>
            </a:r>
          </a:p>
          <a:p>
            <a:pPr algn="l"/>
            <a:r>
              <a:rPr kumimoji="1" lang="en-US" altLang="zh-CN" sz="2000" i="1" dirty="0" err="1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Class.logout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 </a:t>
            </a:r>
            <a:r>
              <a:rPr kumimoji="1" lang="en-US" altLang="zh-CN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= function(success, 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error{</a:t>
            </a:r>
          </a:p>
          <a:p>
            <a:pPr algn="l"/>
            <a:r>
              <a:rPr kumimoji="1" lang="en-US" altLang="zh-CN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en-US" altLang="zh-CN" sz="2000" i="1" dirty="0" err="1" smtClean="0">
                <a:solidFill>
                  <a:srgbClr val="FF0000"/>
                </a:solidFill>
                <a:latin typeface="STSong" charset="-122"/>
                <a:ea typeface="STSong" charset="-122"/>
                <a:cs typeface="STSong" charset="-122"/>
              </a:rPr>
              <a:t>bin.netManager.doAPI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({</a:t>
            </a:r>
          </a:p>
          <a:p>
            <a:pPr algn="l"/>
            <a:r>
              <a:rPr kumimoji="1" lang="en-US" altLang="zh-CN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type </a:t>
            </a:r>
            <a:r>
              <a:rPr kumimoji="1" lang="en-US" altLang="zh-CN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: "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POST”,</a:t>
            </a:r>
          </a:p>
          <a:p>
            <a:pPr algn="l"/>
            <a:r>
              <a:rPr kumimoji="1" lang="en-US" altLang="zh-CN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en-US" altLang="zh-CN" sz="2000" i="1" dirty="0" err="1" smtClean="0">
                <a:solidFill>
                  <a:srgbClr val="FF0000"/>
                </a:solidFill>
                <a:latin typeface="STSong" charset="-122"/>
                <a:ea typeface="STSong" charset="-122"/>
                <a:cs typeface="STSong" charset="-122"/>
              </a:rPr>
              <a:t>api</a:t>
            </a:r>
            <a:r>
              <a:rPr kumimoji="1" lang="en-US" altLang="zh-CN" sz="2000" i="1" dirty="0" smtClean="0">
                <a:solidFill>
                  <a:srgbClr val="FF0000"/>
                </a:solidFill>
                <a:latin typeface="STSong" charset="-122"/>
                <a:ea typeface="STSong" charset="-122"/>
                <a:cs typeface="STSong" charset="-122"/>
              </a:rPr>
              <a:t> </a:t>
            </a:r>
            <a:r>
              <a:rPr kumimoji="1" lang="en-US" altLang="zh-CN" sz="2000" i="1" dirty="0">
                <a:solidFill>
                  <a:srgbClr val="FF0000"/>
                </a:solidFill>
                <a:latin typeface="STSong" charset="-122"/>
                <a:ea typeface="STSong" charset="-122"/>
                <a:cs typeface="STSong" charset="-122"/>
              </a:rPr>
              <a:t>: "/</a:t>
            </a:r>
            <a:r>
              <a:rPr kumimoji="1" lang="en-US" altLang="zh-CN" sz="2000" i="1" dirty="0" smtClean="0">
                <a:solidFill>
                  <a:srgbClr val="FF0000"/>
                </a:solidFill>
                <a:latin typeface="STSong" charset="-122"/>
                <a:ea typeface="STSong" charset="-122"/>
                <a:cs typeface="STSong" charset="-122"/>
              </a:rPr>
              <a:t>app/user/</a:t>
            </a:r>
            <a:r>
              <a:rPr kumimoji="1" lang="en-US" altLang="zh-CN" sz="2000" i="1" dirty="0" err="1" smtClean="0">
                <a:solidFill>
                  <a:srgbClr val="FF0000"/>
                </a:solidFill>
                <a:latin typeface="STSong" charset="-122"/>
                <a:ea typeface="STSong" charset="-122"/>
                <a:cs typeface="STSong" charset="-122"/>
              </a:rPr>
              <a:t>loginout</a:t>
            </a:r>
            <a:r>
              <a:rPr kumimoji="1" lang="en-US" altLang="zh-CN" sz="2000" i="1" dirty="0" smtClean="0">
                <a:solidFill>
                  <a:srgbClr val="FF0000"/>
                </a:solidFill>
                <a:latin typeface="STSong" charset="-122"/>
                <a:ea typeface="STSong" charset="-122"/>
                <a:cs typeface="STSong" charset="-122"/>
              </a:rPr>
              <a:t>”,</a:t>
            </a:r>
          </a:p>
          <a:p>
            <a:pPr algn="l"/>
            <a:r>
              <a:rPr kumimoji="1" lang="en-US" altLang="zh-CN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success </a:t>
            </a:r>
            <a:r>
              <a:rPr kumimoji="1" lang="en-US" altLang="zh-CN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: success,	</a:t>
            </a:r>
            <a:endParaRPr kumimoji="1" lang="en-US" altLang="zh-CN" sz="20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en-US" altLang="zh-CN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error </a:t>
            </a:r>
            <a:r>
              <a:rPr kumimoji="1" lang="en-US" altLang="zh-CN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: 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error,</a:t>
            </a:r>
          </a:p>
          <a:p>
            <a:pPr algn="l"/>
            <a:r>
              <a:rPr kumimoji="1" lang="en-US" altLang="zh-CN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en-US" altLang="zh-CN" sz="2000" i="1" dirty="0" smtClean="0">
                <a:solidFill>
                  <a:srgbClr val="FF0000"/>
                </a:solidFill>
                <a:latin typeface="STSong" charset="-122"/>
                <a:ea typeface="STSong" charset="-122"/>
                <a:cs typeface="STSong" charset="-122"/>
              </a:rPr>
              <a:t>options</a:t>
            </a:r>
            <a:r>
              <a:rPr kumimoji="1" lang="en-US" altLang="zh-CN" sz="2000" i="1" dirty="0">
                <a:solidFill>
                  <a:srgbClr val="FF0000"/>
                </a:solidFill>
                <a:latin typeface="STSong" charset="-122"/>
                <a:ea typeface="STSong" charset="-122"/>
                <a:cs typeface="STSong" charset="-122"/>
              </a:rPr>
              <a:t>:{</a:t>
            </a:r>
            <a:r>
              <a:rPr kumimoji="1" lang="en-US" altLang="zh-CN" sz="2000" i="1" dirty="0" err="1">
                <a:solidFill>
                  <a:srgbClr val="FF0000"/>
                </a:solidFill>
                <a:latin typeface="STSong" charset="-122"/>
                <a:ea typeface="STSong" charset="-122"/>
                <a:cs typeface="STSong" charset="-122"/>
              </a:rPr>
              <a:t>sendCheck</a:t>
            </a:r>
            <a:r>
              <a:rPr kumimoji="1" lang="en-US" altLang="zh-CN" sz="2000" i="1" dirty="0">
                <a:solidFill>
                  <a:srgbClr val="FF0000"/>
                </a:solidFill>
                <a:latin typeface="STSong" charset="-122"/>
                <a:ea typeface="STSong" charset="-122"/>
                <a:cs typeface="STSong" charset="-122"/>
              </a:rPr>
              <a:t>:"REJECT_ON_REQUESTING</a:t>
            </a:r>
            <a:r>
              <a:rPr kumimoji="1" lang="en-US" altLang="zh-CN" sz="2000" i="1" dirty="0" smtClean="0">
                <a:solidFill>
                  <a:srgbClr val="FF0000"/>
                </a:solidFill>
                <a:latin typeface="STSong" charset="-122"/>
                <a:ea typeface="STSong" charset="-122"/>
                <a:cs typeface="STSong" charset="-122"/>
              </a:rPr>
              <a:t>"},</a:t>
            </a:r>
          </a:p>
          <a:p>
            <a:pPr algn="l"/>
            <a:r>
              <a:rPr kumimoji="1" lang="en-US" altLang="zh-CN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});</a:t>
            </a:r>
          </a:p>
          <a:p>
            <a:pPr algn="l"/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}</a:t>
            </a:r>
            <a:endParaRPr kumimoji="1" lang="zh-CN" altLang="en-US" sz="20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359593" y="6316960"/>
            <a:ext cx="491867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lnSpc>
                <a:spcPct val="150000"/>
              </a:lnSpc>
              <a:buFont typeface="Wingdings" charset="2"/>
              <a:buChar char="Ø"/>
            </a:pPr>
            <a:r>
              <a:rPr kumimoji="1" lang="en-US" altLang="zh-CN" sz="2800" b="1" dirty="0" err="1" smtClean="0">
                <a:latin typeface="STSong" charset="-122"/>
                <a:ea typeface="STSong" charset="-122"/>
                <a:cs typeface="STSong" charset="-122"/>
              </a:rPr>
              <a:t>bin.netManager.doAPI</a:t>
            </a:r>
            <a:endParaRPr kumimoji="1" lang="zh-CN" altLang="en-US" sz="2800" b="1" dirty="0" smtClean="0">
              <a:latin typeface="STSong" charset="-122"/>
              <a:ea typeface="STSong" charset="-122"/>
              <a:cs typeface="STSong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359593" y="6893024"/>
            <a:ext cx="1183143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kumimoji="1" lang="en-US" altLang="zh-CN" sz="2400" dirty="0" err="1" smtClean="0">
                <a:latin typeface="STSong" charset="-122"/>
                <a:ea typeface="STSong" charset="-122"/>
                <a:cs typeface="STSong" charset="-122"/>
              </a:rPr>
              <a:t>bin.netManager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为</a:t>
            </a: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BIN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框架中的网络模块，其提供了</a:t>
            </a:r>
            <a:r>
              <a:rPr kumimoji="1" lang="en-US" altLang="zh-CN" sz="2400" dirty="0" err="1" smtClean="0">
                <a:latin typeface="STSong" charset="-122"/>
                <a:ea typeface="STSong" charset="-122"/>
                <a:cs typeface="STSong" charset="-122"/>
              </a:rPr>
              <a:t>doAPI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进行网络请求，除了</a:t>
            </a:r>
            <a:r>
              <a:rPr kumimoji="1" lang="en-US" altLang="zh-CN" sz="2400" dirty="0" err="1" smtClean="0">
                <a:latin typeface="STSong" charset="-122"/>
                <a:ea typeface="STSong" charset="-122"/>
                <a:cs typeface="STSong" charset="-122"/>
              </a:rPr>
              <a:t>doAPI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完全兼容</a:t>
            </a:r>
            <a:r>
              <a:rPr kumimoji="1" lang="en-US" altLang="zh-CN" sz="2400" dirty="0" err="1" smtClean="0">
                <a:latin typeface="STSong" charset="-122"/>
                <a:ea typeface="STSong" charset="-122"/>
                <a:cs typeface="STSong" charset="-122"/>
              </a:rPr>
              <a:t>ajax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外，增加</a:t>
            </a:r>
            <a:r>
              <a:rPr kumimoji="1" lang="en-US" altLang="zh-CN" sz="2400" dirty="0" err="1" smtClean="0">
                <a:latin typeface="STSong" charset="-122"/>
                <a:ea typeface="STSong" charset="-122"/>
                <a:cs typeface="STSong" charset="-122"/>
              </a:rPr>
              <a:t>api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和</a:t>
            </a: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options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参数，以提供本地数据</a:t>
            </a: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mock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、重复请求处理、加载</a:t>
            </a: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Loading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动画等特性</a:t>
            </a:r>
          </a:p>
        </p:txBody>
      </p:sp>
    </p:spTree>
    <p:extLst>
      <p:ext uri="{BB962C8B-B14F-4D97-AF65-F5344CB8AC3E}">
        <p14:creationId xmlns:p14="http://schemas.microsoft.com/office/powerpoint/2010/main" val="159010534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62"/>
          <p:cNvSpPr/>
          <p:nvPr/>
        </p:nvSpPr>
        <p:spPr>
          <a:xfrm>
            <a:off x="14287" y="944807"/>
            <a:ext cx="12824817" cy="45719"/>
          </a:xfrm>
          <a:prstGeom prst="rect">
            <a:avLst/>
          </a:prstGeom>
          <a:solidFill>
            <a:srgbClr val="00B0F0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300">
                <a:solidFill>
                  <a:srgbClr val="FFFFFF"/>
                </a:solidFill>
                <a:latin typeface="楷体_GB2312"/>
                <a:ea typeface="楷体_GB2312"/>
                <a:cs typeface="楷体_GB2312"/>
                <a:sym typeface="楷体_GB2312"/>
              </a:defRPr>
            </a:pPr>
            <a:endParaRPr/>
          </a:p>
        </p:txBody>
      </p:sp>
      <p:sp>
        <p:nvSpPr>
          <p:cNvPr id="43" name="标题 1"/>
          <p:cNvSpPr txBox="1">
            <a:spLocks/>
          </p:cNvSpPr>
          <p:nvPr/>
        </p:nvSpPr>
        <p:spPr>
          <a:xfrm>
            <a:off x="359594" y="158175"/>
            <a:ext cx="10388029" cy="741859"/>
          </a:xfrm>
          <a:prstGeom prst="rect">
            <a:avLst/>
          </a:prstGeom>
        </p:spPr>
        <p:txBody>
          <a:bodyPr vert="horz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+mj-lt"/>
                <a:ea typeface="+mj-ea"/>
                <a:cs typeface="+mj-cs"/>
                <a:sym typeface="Gill Sans" pitchFamily="-8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9pPr>
          </a:lstStyle>
          <a:p>
            <a:pPr algn="l"/>
            <a:r>
              <a:rPr lang="zh-CN" altLang="en-US" sz="4000" kern="0" dirty="0" smtClean="0"/>
              <a:t>网络开发</a:t>
            </a:r>
            <a:endParaRPr lang="zh-CN" altLang="en-US" sz="4000" kern="0" dirty="0"/>
          </a:p>
        </p:txBody>
      </p:sp>
      <p:sp>
        <p:nvSpPr>
          <p:cNvPr id="40" name="文本框 39"/>
          <p:cNvSpPr txBox="1"/>
          <p:nvPr/>
        </p:nvSpPr>
        <p:spPr>
          <a:xfrm>
            <a:off x="7723466" y="1837037"/>
            <a:ext cx="18032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>
                <a:solidFill>
                  <a:schemeClr val="bg1"/>
                </a:solidFill>
              </a:rPr>
              <a:t>CONTROLLER</a:t>
            </a:r>
          </a:p>
        </p:txBody>
      </p:sp>
      <p:sp>
        <p:nvSpPr>
          <p:cNvPr id="44" name="文本框 43"/>
          <p:cNvSpPr txBox="1"/>
          <p:nvPr/>
        </p:nvSpPr>
        <p:spPr>
          <a:xfrm>
            <a:off x="2722015" y="1843675"/>
            <a:ext cx="12123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>
                <a:solidFill>
                  <a:schemeClr val="bg1"/>
                </a:solidFill>
              </a:rPr>
              <a:t>VIEW</a:t>
            </a:r>
          </a:p>
        </p:txBody>
      </p:sp>
      <p:sp>
        <p:nvSpPr>
          <p:cNvPr id="26" name="文本框 25"/>
          <p:cNvSpPr txBox="1"/>
          <p:nvPr/>
        </p:nvSpPr>
        <p:spPr>
          <a:xfrm>
            <a:off x="359593" y="900034"/>
            <a:ext cx="491867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lnSpc>
                <a:spcPct val="150000"/>
              </a:lnSpc>
              <a:buFont typeface="Wingdings" charset="2"/>
              <a:buChar char="Ø"/>
            </a:pPr>
            <a:r>
              <a:rPr kumimoji="1" lang="en-US" altLang="zh-CN" sz="2800" b="1" smtClean="0">
                <a:latin typeface="STSong" charset="-122"/>
                <a:ea typeface="STSong" charset="-122"/>
                <a:cs typeface="STSong" charset="-122"/>
              </a:rPr>
              <a:t>bin.netManager.doAPI</a:t>
            </a:r>
            <a:endParaRPr kumimoji="1" lang="zh-CN" altLang="en-US" sz="2800" b="1" dirty="0" smtClean="0">
              <a:latin typeface="STSong" charset="-122"/>
              <a:ea typeface="STSong" charset="-122"/>
              <a:cs typeface="STSong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359593" y="1436927"/>
            <a:ext cx="11831438" cy="72019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kumimoji="1" lang="en-US" altLang="zh-CN" sz="2400" dirty="0" err="1" smtClean="0">
                <a:latin typeface="STSong" charset="-122"/>
                <a:ea typeface="STSong" charset="-122"/>
                <a:cs typeface="STSong" charset="-122"/>
              </a:rPr>
              <a:t>api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：</a:t>
            </a: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API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具体路径，会和实际服务器地址拼装成完整的</a:t>
            </a:r>
            <a:r>
              <a:rPr kumimoji="1" lang="en-US" altLang="zh-CN" sz="2400" dirty="0" err="1" smtClean="0">
                <a:latin typeface="STSong" charset="-122"/>
                <a:ea typeface="STSong" charset="-122"/>
                <a:cs typeface="STSong" charset="-122"/>
              </a:rPr>
              <a:t>url</a:t>
            </a:r>
            <a:endParaRPr kumimoji="1" lang="zh-CN" altLang="en-US" sz="2400" dirty="0" smtClean="0">
              <a:latin typeface="STSong" charset="-122"/>
              <a:ea typeface="STSong" charset="-122"/>
              <a:cs typeface="STSong" charset="-122"/>
            </a:endParaRPr>
          </a:p>
          <a:p>
            <a:pPr algn="l">
              <a:lnSpc>
                <a:spcPct val="150000"/>
              </a:lnSpc>
            </a:pPr>
            <a:r>
              <a:rPr kumimoji="1" lang="en-US" altLang="zh-CN" sz="2400" dirty="0" err="1" smtClean="0">
                <a:latin typeface="STSong" charset="-122"/>
                <a:ea typeface="STSong" charset="-122"/>
                <a:cs typeface="STSong" charset="-122"/>
              </a:rPr>
              <a:t>options.loading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：网络加载动画设置</a:t>
            </a:r>
          </a:p>
          <a:p>
            <a:pPr algn="l">
              <a:lnSpc>
                <a:spcPct val="150000"/>
              </a:lnSpc>
            </a:pPr>
            <a:r>
              <a:rPr kumimoji="1" lang="zh-CN" altLang="en-US" sz="2400" dirty="0"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－</a:t>
            </a: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false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在网络加载时不使用</a:t>
            </a: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loading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动画</a:t>
            </a:r>
          </a:p>
          <a:p>
            <a:pPr algn="l">
              <a:lnSpc>
                <a:spcPct val="150000"/>
              </a:lnSpc>
            </a:pPr>
            <a:r>
              <a:rPr kumimoji="1" lang="zh-CN" altLang="en-US" sz="2400" dirty="0"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－</a:t>
            </a: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true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在网络加载时使用</a:t>
            </a:r>
            <a:r>
              <a:rPr kumimoji="1" lang="zh-CN" altLang="en-US" sz="2400" dirty="0">
                <a:latin typeface="STSong" charset="-122"/>
                <a:ea typeface="STSong" charset="-122"/>
                <a:cs typeface="STSong" charset="-122"/>
              </a:rPr>
              <a:t>非模态</a:t>
            </a: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loading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动画，用户仍然可以进行操作</a:t>
            </a:r>
            <a:r>
              <a:rPr kumimoji="1" lang="zh-CN" altLang="en-US" sz="2400" dirty="0">
                <a:latin typeface="STSong" charset="-122"/>
                <a:ea typeface="STSong" charset="-122"/>
                <a:cs typeface="STSong" charset="-122"/>
              </a:rPr>
              <a:t>；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默认</a:t>
            </a:r>
          </a:p>
          <a:p>
            <a:pPr algn="l">
              <a:lnSpc>
                <a:spcPct val="150000"/>
              </a:lnSpc>
            </a:pPr>
            <a:r>
              <a:rPr kumimoji="1" lang="zh-CN" altLang="en-US" sz="2400" dirty="0"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－</a:t>
            </a: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”MODEL”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在网络加载时使用</a:t>
            </a:r>
            <a:r>
              <a:rPr kumimoji="1" lang="zh-CN" altLang="en-US" sz="2400" dirty="0">
                <a:latin typeface="STSong" charset="-122"/>
                <a:ea typeface="STSong" charset="-122"/>
                <a:cs typeface="STSong" charset="-122"/>
              </a:rPr>
              <a:t>模态</a:t>
            </a:r>
            <a:r>
              <a:rPr kumimoji="1" lang="en-US" altLang="zh-CN" sz="2400" dirty="0">
                <a:latin typeface="STSong" charset="-122"/>
                <a:ea typeface="STSong" charset="-122"/>
                <a:cs typeface="STSong" charset="-122"/>
              </a:rPr>
              <a:t>loading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动画，用户不能进行其他操作</a:t>
            </a:r>
          </a:p>
          <a:p>
            <a:pPr algn="l">
              <a:lnSpc>
                <a:spcPct val="150000"/>
              </a:lnSpc>
            </a:pPr>
            <a:r>
              <a:rPr kumimoji="1" lang="zh-CN" altLang="en-US" sz="2400" dirty="0"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注意：网络加载动画使用了计数，多次请求必须所有请求完成（成功或失败）动画才结束</a:t>
            </a:r>
          </a:p>
          <a:p>
            <a:pPr algn="l">
              <a:lnSpc>
                <a:spcPct val="150000"/>
              </a:lnSpc>
            </a:pPr>
            <a:r>
              <a:rPr kumimoji="1" lang="en-US" altLang="zh-CN" sz="2400" dirty="0" err="1" smtClean="0">
                <a:latin typeface="STSong" charset="-122"/>
                <a:ea typeface="STSong" charset="-122"/>
                <a:cs typeface="STSong" charset="-122"/>
              </a:rPr>
              <a:t>options.silent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：网络加载提示设置，默认情况下对于一些网络异常</a:t>
            </a: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BIN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会自动提示</a:t>
            </a:r>
          </a:p>
          <a:p>
            <a:pPr algn="l">
              <a:lnSpc>
                <a:spcPct val="150000"/>
              </a:lnSpc>
            </a:pPr>
            <a:r>
              <a:rPr kumimoji="1" lang="zh-CN" altLang="en-US" sz="2400" dirty="0"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－</a:t>
            </a: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false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无任何提示</a:t>
            </a:r>
          </a:p>
          <a:p>
            <a:pPr algn="l">
              <a:lnSpc>
                <a:spcPct val="150000"/>
              </a:lnSpc>
            </a:pPr>
            <a:r>
              <a:rPr kumimoji="1" lang="zh-CN" altLang="en-US" sz="2400" dirty="0"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－</a:t>
            </a: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true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自动提示；默认</a:t>
            </a:r>
          </a:p>
          <a:p>
            <a:pPr algn="l">
              <a:lnSpc>
                <a:spcPct val="150000"/>
              </a:lnSpc>
            </a:pPr>
            <a:r>
              <a:rPr kumimoji="1" lang="en-US" altLang="zh-CN" sz="2400" dirty="0" err="1" smtClean="0">
                <a:latin typeface="STSong" charset="-122"/>
                <a:ea typeface="STSong" charset="-122"/>
                <a:cs typeface="STSong" charset="-122"/>
              </a:rPr>
              <a:t>options.sendCheck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：网络重复请求处理，默认没有设置</a:t>
            </a:r>
          </a:p>
          <a:p>
            <a:pPr algn="l">
              <a:lnSpc>
                <a:spcPct val="150000"/>
              </a:lnSpc>
            </a:pPr>
            <a:r>
              <a:rPr kumimoji="1" lang="zh-CN" altLang="en-US" sz="2400" dirty="0"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－</a:t>
            </a: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”REJECT_ON_REQUESTING”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当相同</a:t>
            </a: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API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重复请求时，新请求被</a:t>
            </a: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reject</a:t>
            </a:r>
            <a:endParaRPr kumimoji="1" lang="zh-CN" altLang="en-US" sz="2400" dirty="0" smtClean="0">
              <a:latin typeface="STSong" charset="-122"/>
              <a:ea typeface="STSong" charset="-122"/>
              <a:cs typeface="STSong" charset="-122"/>
            </a:endParaRPr>
          </a:p>
          <a:p>
            <a:pPr algn="l">
              <a:lnSpc>
                <a:spcPct val="150000"/>
              </a:lnSpc>
            </a:pPr>
            <a:r>
              <a:rPr kumimoji="1" lang="zh-CN" altLang="en-US" sz="2400" dirty="0"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－</a:t>
            </a: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”ABORT_ON_REQUESTING”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当相同</a:t>
            </a: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API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重复请求时，原请求被</a:t>
            </a: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abort</a:t>
            </a:r>
            <a:endParaRPr kumimoji="1" lang="zh-CN" altLang="en-US" sz="2400" dirty="0">
              <a:latin typeface="STSong" charset="-122"/>
              <a:ea typeface="STSong" charset="-122"/>
              <a:cs typeface="STSong" charset="-122"/>
            </a:endParaRPr>
          </a:p>
          <a:p>
            <a:pPr algn="l">
              <a:lnSpc>
                <a:spcPct val="150000"/>
              </a:lnSpc>
            </a:pPr>
            <a:endParaRPr kumimoji="1" lang="zh-CN" altLang="en-US" sz="2000" dirty="0" smtClean="0">
              <a:latin typeface="STSong" charset="-122"/>
              <a:ea typeface="STSong" charset="-122"/>
              <a:cs typeface="STSong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2783355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62"/>
          <p:cNvSpPr/>
          <p:nvPr/>
        </p:nvSpPr>
        <p:spPr>
          <a:xfrm>
            <a:off x="14287" y="944807"/>
            <a:ext cx="12824817" cy="45719"/>
          </a:xfrm>
          <a:prstGeom prst="rect">
            <a:avLst/>
          </a:prstGeom>
          <a:solidFill>
            <a:srgbClr val="00B0F0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300">
                <a:solidFill>
                  <a:srgbClr val="FFFFFF"/>
                </a:solidFill>
                <a:latin typeface="楷体_GB2312"/>
                <a:ea typeface="楷体_GB2312"/>
                <a:cs typeface="楷体_GB2312"/>
                <a:sym typeface="楷体_GB2312"/>
              </a:defRPr>
            </a:pPr>
            <a:endParaRPr/>
          </a:p>
        </p:txBody>
      </p:sp>
      <p:sp>
        <p:nvSpPr>
          <p:cNvPr id="43" name="标题 1"/>
          <p:cNvSpPr txBox="1">
            <a:spLocks/>
          </p:cNvSpPr>
          <p:nvPr/>
        </p:nvSpPr>
        <p:spPr>
          <a:xfrm>
            <a:off x="359594" y="158175"/>
            <a:ext cx="10388029" cy="741859"/>
          </a:xfrm>
          <a:prstGeom prst="rect">
            <a:avLst/>
          </a:prstGeom>
        </p:spPr>
        <p:txBody>
          <a:bodyPr vert="horz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+mj-lt"/>
                <a:ea typeface="+mj-ea"/>
                <a:cs typeface="+mj-cs"/>
                <a:sym typeface="Gill Sans" pitchFamily="-8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9pPr>
          </a:lstStyle>
          <a:p>
            <a:pPr algn="l"/>
            <a:r>
              <a:rPr lang="zh-CN" altLang="en-US" sz="4000" kern="0" dirty="0" smtClean="0"/>
              <a:t>网络开发</a:t>
            </a:r>
            <a:endParaRPr lang="zh-CN" altLang="en-US" sz="4000" kern="0" dirty="0"/>
          </a:p>
        </p:txBody>
      </p:sp>
      <p:sp>
        <p:nvSpPr>
          <p:cNvPr id="40" name="文本框 39"/>
          <p:cNvSpPr txBox="1"/>
          <p:nvPr/>
        </p:nvSpPr>
        <p:spPr>
          <a:xfrm>
            <a:off x="7723466" y="1837037"/>
            <a:ext cx="18032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>
                <a:solidFill>
                  <a:schemeClr val="bg1"/>
                </a:solidFill>
              </a:rPr>
              <a:t>CONTROLLER</a:t>
            </a:r>
          </a:p>
        </p:txBody>
      </p:sp>
      <p:sp>
        <p:nvSpPr>
          <p:cNvPr id="44" name="文本框 43"/>
          <p:cNvSpPr txBox="1"/>
          <p:nvPr/>
        </p:nvSpPr>
        <p:spPr>
          <a:xfrm>
            <a:off x="2722015" y="1843675"/>
            <a:ext cx="12123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>
                <a:solidFill>
                  <a:schemeClr val="bg1"/>
                </a:solidFill>
              </a:rPr>
              <a:t>VIEW</a:t>
            </a:r>
          </a:p>
        </p:txBody>
      </p:sp>
      <p:sp>
        <p:nvSpPr>
          <p:cNvPr id="26" name="文本框 25"/>
          <p:cNvSpPr txBox="1"/>
          <p:nvPr/>
        </p:nvSpPr>
        <p:spPr>
          <a:xfrm>
            <a:off x="359593" y="900034"/>
            <a:ext cx="491867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lnSpc>
                <a:spcPct val="150000"/>
              </a:lnSpc>
              <a:buFont typeface="Wingdings" charset="2"/>
              <a:buChar char="Ø"/>
            </a:pPr>
            <a:r>
              <a:rPr kumimoji="1" lang="zh-CN" altLang="en-US" sz="2800" b="1" dirty="0" smtClean="0">
                <a:latin typeface="STSong" charset="-122"/>
                <a:ea typeface="STSong" charset="-122"/>
                <a:cs typeface="STSong" charset="-122"/>
              </a:rPr>
              <a:t>本地数据</a:t>
            </a:r>
            <a:r>
              <a:rPr kumimoji="1" lang="en-US" altLang="zh-CN" sz="2800" b="1" dirty="0" smtClean="0">
                <a:latin typeface="STSong" charset="-122"/>
                <a:ea typeface="STSong" charset="-122"/>
                <a:cs typeface="STSong" charset="-122"/>
              </a:rPr>
              <a:t>mock</a:t>
            </a:r>
            <a:endParaRPr kumimoji="1" lang="zh-CN" altLang="en-US" sz="2800" b="1" dirty="0" smtClean="0">
              <a:latin typeface="STSong" charset="-122"/>
              <a:ea typeface="STSong" charset="-122"/>
              <a:cs typeface="STSong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59593" y="1436927"/>
            <a:ext cx="118314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当网络</a:t>
            </a: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API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格式确定过后，对于前端可以自己模拟数据进行业务开发，而</a:t>
            </a: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BIN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在框架层面提供了本地数据</a:t>
            </a: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mock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模块，对业务代码无侵入。</a:t>
            </a:r>
          </a:p>
        </p:txBody>
      </p:sp>
      <p:sp>
        <p:nvSpPr>
          <p:cNvPr id="11" name="矩形 10"/>
          <p:cNvSpPr/>
          <p:nvPr/>
        </p:nvSpPr>
        <p:spPr>
          <a:xfrm>
            <a:off x="386833" y="5157281"/>
            <a:ext cx="12197820" cy="101566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algn="l"/>
            <a:r>
              <a:rPr kumimoji="1" lang="en-US" altLang="zh-CN" sz="2000" i="1" dirty="0" err="1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Class.apiByData</a:t>
            </a:r>
            <a:r>
              <a:rPr kumimoji="1" lang="en-US" altLang="zh-CN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 = function(success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){</a:t>
            </a:r>
            <a:endParaRPr kumimoji="1" lang="zh-CN" altLang="en-US" sz="20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zh-CN" altLang="en-US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en-US" altLang="zh-CN" sz="2000" i="1" dirty="0" err="1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bin.netManager.doAPI</a:t>
            </a:r>
            <a:r>
              <a:rPr kumimoji="1" lang="en-US" altLang="zh-CN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({</a:t>
            </a:r>
            <a:r>
              <a:rPr kumimoji="1" lang="en-US" altLang="zh-CN" sz="2000" i="1" dirty="0" err="1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api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:“/</a:t>
            </a:r>
            <a:r>
              <a:rPr kumimoji="1" lang="en-US" altLang="zh-CN" sz="2000" i="1" dirty="0" err="1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api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/</a:t>
            </a:r>
            <a:r>
              <a:rPr kumimoji="1" lang="en-US" altLang="zh-CN" sz="2000" i="1" dirty="0" err="1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byData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”, </a:t>
            </a:r>
            <a:r>
              <a:rPr kumimoji="1" lang="en-US" altLang="zh-CN" sz="2000" i="1" dirty="0" err="1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success:success</a:t>
            </a:r>
            <a:r>
              <a:rPr kumimoji="1" lang="en-US" altLang="zh-CN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});	</a:t>
            </a:r>
            <a:endParaRPr kumimoji="1" lang="zh-CN" altLang="en-US" sz="20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}</a:t>
            </a:r>
            <a:endParaRPr kumimoji="1" lang="zh-CN" altLang="en-US" sz="20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86833" y="6749008"/>
            <a:ext cx="5251471" cy="255454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algn="l"/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……</a:t>
            </a:r>
            <a:endParaRPr kumimoji="1" lang="zh-CN" altLang="en-US" sz="20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CASE(</a:t>
            </a:r>
            <a:endParaRPr kumimoji="1" lang="zh-CN" altLang="en-US" sz="20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zh-CN" altLang="en-US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“/</a:t>
            </a:r>
            <a:r>
              <a:rPr kumimoji="1" lang="en-US" altLang="zh-CN" sz="2000" i="1" dirty="0" err="1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api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/</a:t>
            </a:r>
            <a:r>
              <a:rPr kumimoji="1" lang="en-US" altLang="zh-CN" sz="2000" i="1" dirty="0" err="1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byData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”, </a:t>
            </a:r>
            <a:endParaRPr kumimoji="1" lang="zh-CN" altLang="en-US" sz="20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zh-CN" altLang="en-US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TURN_ON</a:t>
            </a:r>
            <a:r>
              <a:rPr kumimoji="1" lang="en-US" altLang="zh-CN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, </a:t>
            </a:r>
            <a:endParaRPr kumimoji="1" lang="zh-CN" altLang="en-US" sz="20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zh-CN" altLang="en-US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“</a:t>
            </a:r>
            <a:r>
              <a:rPr kumimoji="1" lang="en-US" altLang="zh-CN" sz="2000" i="1" dirty="0" err="1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api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/</a:t>
            </a:r>
            <a:r>
              <a:rPr kumimoji="1" lang="en-US" altLang="zh-CN" sz="2000" i="1" dirty="0" err="1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byData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 </a:t>
            </a:r>
            <a:r>
              <a:rPr kumimoji="1" lang="en-US" altLang="zh-CN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: Welcome to 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BIN”, </a:t>
            </a:r>
            <a:endParaRPr kumimoji="1" lang="zh-CN" altLang="en-US" sz="20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zh-CN" altLang="en-US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{</a:t>
            </a:r>
            <a:r>
              <a:rPr kumimoji="1" lang="en-US" altLang="zh-CN" sz="2000" i="1" dirty="0" err="1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method</a:t>
            </a:r>
            <a:r>
              <a:rPr kumimoji="1" lang="en-US" altLang="zh-CN" sz="2000" i="1" dirty="0" err="1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:“GET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”, </a:t>
            </a:r>
            <a:r>
              <a:rPr kumimoji="1" lang="en-US" altLang="zh-CN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costTime:1000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}</a:t>
            </a:r>
            <a:endParaRPr kumimoji="1" lang="zh-CN" altLang="en-US" sz="20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);</a:t>
            </a:r>
          </a:p>
          <a:p>
            <a:pPr algn="l"/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……</a:t>
            </a:r>
            <a:endParaRPr kumimoji="1" lang="zh-CN" altLang="en-US" sz="20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47737" y="4660776"/>
            <a:ext cx="1246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en-US" altLang="zh-CN" sz="1800" dirty="0" err="1" smtClean="0">
                <a:latin typeface="STSong" charset="-122"/>
                <a:ea typeface="STSong" charset="-122"/>
                <a:cs typeface="STSong" charset="-122"/>
              </a:rPr>
              <a:t>client.js</a:t>
            </a:r>
            <a:endParaRPr kumimoji="1" lang="zh-CN" altLang="en-US" sz="1800" dirty="0" smtClean="0">
              <a:latin typeface="STSong" charset="-122"/>
              <a:ea typeface="STSong" charset="-122"/>
              <a:cs typeface="STSong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47737" y="6244952"/>
            <a:ext cx="19781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en-US" altLang="zh-CN" sz="1800" dirty="0" err="1" smtClean="0">
                <a:latin typeface="STSong" charset="-122"/>
                <a:ea typeface="STSong" charset="-122"/>
                <a:cs typeface="STSong" charset="-122"/>
              </a:rPr>
              <a:t>netLocalConfig.js</a:t>
            </a:r>
            <a:endParaRPr kumimoji="1" lang="zh-CN" altLang="en-US" sz="1800" dirty="0" smtClean="0">
              <a:latin typeface="STSong" charset="-122"/>
              <a:ea typeface="STSong" charset="-122"/>
              <a:cs typeface="STSong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5656664" y="6604992"/>
            <a:ext cx="692798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spcBef>
                <a:spcPts val="1200"/>
              </a:spcBef>
            </a:pP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本地</a:t>
            </a: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mock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数据通过</a:t>
            </a:r>
            <a:r>
              <a:rPr kumimoji="1" lang="en-US" altLang="zh-CN" sz="2000" dirty="0" err="1" smtClean="0">
                <a:latin typeface="STSong" charset="-122"/>
                <a:ea typeface="STSong" charset="-122"/>
                <a:cs typeface="STSong" charset="-122"/>
              </a:rPr>
              <a:t>netLocalConfig.js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文件</a:t>
            </a: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CASE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对具体</a:t>
            </a: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API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进行配置，</a:t>
            </a: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CASE(</a:t>
            </a:r>
            <a:r>
              <a:rPr kumimoji="1" lang="en-US" altLang="zh-CN" sz="2000" dirty="0" err="1" smtClean="0">
                <a:latin typeface="STSong" charset="-122"/>
                <a:ea typeface="STSong" charset="-122"/>
                <a:cs typeface="STSong" charset="-122"/>
              </a:rPr>
              <a:t>api</a:t>
            </a: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, on, data, options)</a:t>
            </a:r>
          </a:p>
          <a:p>
            <a:pPr marL="342900" indent="-342900" algn="l">
              <a:spcBef>
                <a:spcPts val="0"/>
              </a:spcBef>
              <a:buFont typeface="Arial" charset="0"/>
              <a:buChar char="•"/>
            </a:pPr>
            <a:r>
              <a:rPr kumimoji="1" lang="en-US" altLang="zh-CN" sz="2000" dirty="0" err="1" smtClean="0">
                <a:latin typeface="STSong" charset="-122"/>
                <a:ea typeface="STSong" charset="-122"/>
                <a:cs typeface="STSong" charset="-122"/>
              </a:rPr>
              <a:t>api</a:t>
            </a:r>
            <a:r>
              <a:rPr kumimoji="1" lang="zh-CN" altLang="en-US" sz="2000" dirty="0">
                <a:latin typeface="STSong" charset="-122"/>
                <a:ea typeface="STSong" charset="-122"/>
                <a:cs typeface="STSong" charset="-122"/>
              </a:rPr>
              <a:t>：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对应具体</a:t>
            </a: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API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中的</a:t>
            </a:r>
            <a:r>
              <a:rPr kumimoji="1" lang="en-US" altLang="zh-CN" sz="2000" dirty="0" err="1" smtClean="0">
                <a:latin typeface="STSong" charset="-122"/>
                <a:ea typeface="STSong" charset="-122"/>
                <a:cs typeface="STSong" charset="-122"/>
              </a:rPr>
              <a:t>api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设置</a:t>
            </a:r>
          </a:p>
          <a:p>
            <a:pPr marL="342900" indent="-342900" algn="l">
              <a:spcBef>
                <a:spcPts val="0"/>
              </a:spcBef>
              <a:buFont typeface="Arial" charset="0"/>
              <a:buChar char="•"/>
            </a:pP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on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：是否启用该</a:t>
            </a: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mock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数据	</a:t>
            </a:r>
          </a:p>
          <a:p>
            <a:pPr algn="l">
              <a:spcBef>
                <a:spcPts val="0"/>
              </a:spcBef>
            </a:pPr>
            <a:r>
              <a:rPr kumimoji="1" lang="zh-CN" altLang="en-US" sz="2000" dirty="0"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－</a:t>
            </a: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TURN_ON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 开启	－</a:t>
            </a: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TURN_OFF 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关闭</a:t>
            </a:r>
          </a:p>
          <a:p>
            <a:pPr marL="342900" indent="-342900" algn="l">
              <a:spcBef>
                <a:spcPts val="0"/>
              </a:spcBef>
              <a:buFont typeface="Arial" charset="0"/>
              <a:buChar char="•"/>
            </a:pP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data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：</a:t>
            </a: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mock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数据</a:t>
            </a:r>
          </a:p>
          <a:p>
            <a:pPr marL="342900" indent="-342900" algn="l">
              <a:spcBef>
                <a:spcPts val="0"/>
              </a:spcBef>
              <a:buFont typeface="Arial" charset="0"/>
              <a:buChar char="•"/>
            </a:pP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options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：可选设置</a:t>
            </a:r>
          </a:p>
          <a:p>
            <a:pPr algn="l">
              <a:spcBef>
                <a:spcPts val="0"/>
              </a:spcBef>
            </a:pPr>
            <a:r>
              <a:rPr kumimoji="1" lang="zh-CN" altLang="en-US" sz="2000" dirty="0"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－</a:t>
            </a: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method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：</a:t>
            </a: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API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请求类型</a:t>
            </a:r>
          </a:p>
          <a:p>
            <a:pPr algn="l">
              <a:spcBef>
                <a:spcPts val="0"/>
              </a:spcBef>
            </a:pPr>
            <a:r>
              <a:rPr kumimoji="1" lang="zh-CN" altLang="en-US" sz="2000" dirty="0"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－</a:t>
            </a:r>
            <a:r>
              <a:rPr kumimoji="1" lang="en-US" altLang="zh-CN" sz="2000" dirty="0" err="1" smtClean="0">
                <a:latin typeface="STSong" charset="-122"/>
                <a:ea typeface="STSong" charset="-122"/>
                <a:cs typeface="STSong" charset="-122"/>
              </a:rPr>
              <a:t>costTime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：请求模拟时长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320889" y="2445792"/>
            <a:ext cx="19781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en-US" altLang="zh-CN" sz="1800" dirty="0" err="1" smtClean="0">
                <a:latin typeface="STSong" charset="-122"/>
                <a:ea typeface="STSong" charset="-122"/>
                <a:cs typeface="STSong" charset="-122"/>
              </a:rPr>
              <a:t>globalConfig.js</a:t>
            </a:r>
            <a:endParaRPr kumimoji="1" lang="zh-CN" altLang="en-US" sz="1800" dirty="0" smtClean="0">
              <a:latin typeface="STSong" charset="-122"/>
              <a:ea typeface="STSong" charset="-122"/>
              <a:cs typeface="STSong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386832" y="2957552"/>
            <a:ext cx="5251471" cy="163121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algn="l"/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……</a:t>
            </a:r>
            <a:endParaRPr kumimoji="1" lang="zh-CN" altLang="en-US" sz="20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en-US" altLang="zh-CN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RELEASE 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:{</a:t>
            </a:r>
            <a:r>
              <a:rPr kumimoji="1" lang="en-US" altLang="zh-CN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	</a:t>
            </a:r>
            <a:endParaRPr kumimoji="1" lang="zh-CN" altLang="en-US" sz="20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zh-CN" altLang="en-US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……</a:t>
            </a:r>
          </a:p>
          <a:p>
            <a:pPr algn="l"/>
            <a:r>
              <a:rPr kumimoji="1" lang="en-US" altLang="zh-CN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en-US" altLang="zh-CN" sz="2000" i="1" dirty="0" err="1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useNetLocal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 </a:t>
            </a:r>
            <a:r>
              <a:rPr kumimoji="1" lang="en-US" altLang="zh-CN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: true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,</a:t>
            </a:r>
          </a:p>
          <a:p>
            <a:pPr algn="l"/>
            <a:r>
              <a:rPr kumimoji="1" lang="en-US" altLang="zh-CN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……</a:t>
            </a:r>
            <a:endParaRPr kumimoji="1" lang="zh-CN" altLang="en-US" sz="20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5656664" y="2863078"/>
            <a:ext cx="692798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spcBef>
                <a:spcPts val="1200"/>
              </a:spcBef>
            </a:pP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要使用本地</a:t>
            </a: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mock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数据机制，需要在</a:t>
            </a:r>
            <a:r>
              <a:rPr kumimoji="1" lang="en-US" altLang="zh-CN" sz="2000" dirty="0" err="1" smtClean="0">
                <a:latin typeface="STSong" charset="-122"/>
                <a:ea typeface="STSong" charset="-122"/>
                <a:cs typeface="STSong" charset="-122"/>
              </a:rPr>
              <a:t>globalConfig.js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对应的</a:t>
            </a: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runtime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配置中开启</a:t>
            </a:r>
            <a:r>
              <a:rPr kumimoji="1" lang="en-US" altLang="zh-CN" sz="2000" dirty="0" err="1" smtClean="0">
                <a:latin typeface="STSong" charset="-122"/>
                <a:ea typeface="STSong" charset="-122"/>
                <a:cs typeface="STSong" charset="-122"/>
              </a:rPr>
              <a:t>useNetLocal</a:t>
            </a:r>
            <a:endParaRPr kumimoji="1" lang="zh-CN" altLang="en-US" sz="2000" dirty="0" smtClean="0">
              <a:latin typeface="STSong" charset="-122"/>
              <a:ea typeface="STSong" charset="-122"/>
              <a:cs typeface="STSong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6594594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62"/>
          <p:cNvSpPr/>
          <p:nvPr/>
        </p:nvSpPr>
        <p:spPr>
          <a:xfrm>
            <a:off x="14287" y="944807"/>
            <a:ext cx="12824817" cy="45719"/>
          </a:xfrm>
          <a:prstGeom prst="rect">
            <a:avLst/>
          </a:prstGeom>
          <a:solidFill>
            <a:srgbClr val="00B0F0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300">
                <a:solidFill>
                  <a:srgbClr val="FFFFFF"/>
                </a:solidFill>
                <a:latin typeface="楷体_GB2312"/>
                <a:ea typeface="楷体_GB2312"/>
                <a:cs typeface="楷体_GB2312"/>
                <a:sym typeface="楷体_GB2312"/>
              </a:defRPr>
            </a:pPr>
            <a:endParaRPr/>
          </a:p>
        </p:txBody>
      </p:sp>
      <p:sp>
        <p:nvSpPr>
          <p:cNvPr id="43" name="标题 1"/>
          <p:cNvSpPr txBox="1">
            <a:spLocks/>
          </p:cNvSpPr>
          <p:nvPr/>
        </p:nvSpPr>
        <p:spPr>
          <a:xfrm>
            <a:off x="359594" y="158175"/>
            <a:ext cx="10388029" cy="741859"/>
          </a:xfrm>
          <a:prstGeom prst="rect">
            <a:avLst/>
          </a:prstGeom>
        </p:spPr>
        <p:txBody>
          <a:bodyPr vert="horz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+mj-lt"/>
                <a:ea typeface="+mj-ea"/>
                <a:cs typeface="+mj-cs"/>
                <a:sym typeface="Gill Sans" pitchFamily="-8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9pPr>
          </a:lstStyle>
          <a:p>
            <a:pPr algn="l"/>
            <a:r>
              <a:rPr lang="zh-CN" altLang="en-US" sz="4000" kern="0" dirty="0" smtClean="0"/>
              <a:t>网络开发</a:t>
            </a:r>
            <a:endParaRPr lang="zh-CN" altLang="en-US" sz="4000" kern="0" dirty="0"/>
          </a:p>
        </p:txBody>
      </p:sp>
      <p:sp>
        <p:nvSpPr>
          <p:cNvPr id="40" name="文本框 39"/>
          <p:cNvSpPr txBox="1"/>
          <p:nvPr/>
        </p:nvSpPr>
        <p:spPr>
          <a:xfrm>
            <a:off x="7723466" y="1837037"/>
            <a:ext cx="18032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>
                <a:solidFill>
                  <a:schemeClr val="bg1"/>
                </a:solidFill>
              </a:rPr>
              <a:t>CONTROLLER</a:t>
            </a:r>
          </a:p>
        </p:txBody>
      </p:sp>
      <p:sp>
        <p:nvSpPr>
          <p:cNvPr id="44" name="文本框 43"/>
          <p:cNvSpPr txBox="1"/>
          <p:nvPr/>
        </p:nvSpPr>
        <p:spPr>
          <a:xfrm>
            <a:off x="2722015" y="1843675"/>
            <a:ext cx="12123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>
                <a:solidFill>
                  <a:schemeClr val="bg1"/>
                </a:solidFill>
              </a:rPr>
              <a:t>VIEW</a:t>
            </a:r>
          </a:p>
        </p:txBody>
      </p:sp>
      <p:sp>
        <p:nvSpPr>
          <p:cNvPr id="26" name="文本框 25"/>
          <p:cNvSpPr txBox="1"/>
          <p:nvPr/>
        </p:nvSpPr>
        <p:spPr>
          <a:xfrm>
            <a:off x="359593" y="900034"/>
            <a:ext cx="491867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lnSpc>
                <a:spcPct val="150000"/>
              </a:lnSpc>
              <a:buFont typeface="Wingdings" charset="2"/>
              <a:buChar char="Ø"/>
            </a:pPr>
            <a:r>
              <a:rPr kumimoji="1" lang="zh-CN" altLang="en-US" sz="2800" b="1" dirty="0" smtClean="0">
                <a:latin typeface="STSong" charset="-122"/>
                <a:ea typeface="STSong" charset="-122"/>
                <a:cs typeface="STSong" charset="-122"/>
              </a:rPr>
              <a:t>定制</a:t>
            </a:r>
            <a:r>
              <a:rPr kumimoji="1" lang="en-US" altLang="zh-CN" sz="2800" b="1" dirty="0" smtClean="0">
                <a:latin typeface="STSong" charset="-122"/>
                <a:ea typeface="STSong" charset="-122"/>
                <a:cs typeface="STSong" charset="-122"/>
              </a:rPr>
              <a:t>mock</a:t>
            </a:r>
            <a:r>
              <a:rPr kumimoji="1" lang="zh-CN" altLang="en-US" sz="2800" b="1" dirty="0" smtClean="0">
                <a:latin typeface="STSong" charset="-122"/>
                <a:ea typeface="STSong" charset="-122"/>
                <a:cs typeface="STSong" charset="-122"/>
              </a:rPr>
              <a:t>数据格式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359593" y="1436927"/>
            <a:ext cx="118314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对于不同的项目，网络</a:t>
            </a: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API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消息统一格式可能不同，</a:t>
            </a: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BIN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框架对此提供了定制功能：</a:t>
            </a:r>
          </a:p>
        </p:txBody>
      </p:sp>
      <p:sp>
        <p:nvSpPr>
          <p:cNvPr id="12" name="矩形 11"/>
          <p:cNvSpPr/>
          <p:nvPr/>
        </p:nvSpPr>
        <p:spPr>
          <a:xfrm>
            <a:off x="405193" y="2418023"/>
            <a:ext cx="5251471" cy="193899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algn="l"/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……</a:t>
            </a:r>
            <a:endParaRPr kumimoji="1" lang="zh-CN" altLang="en-US" sz="20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en-US" altLang="zh-CN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NET_DATA_GENERATOR(function(data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)</a:t>
            </a:r>
            <a:endParaRPr kumimoji="1" lang="zh-CN" altLang="en-US" sz="20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{</a:t>
            </a:r>
            <a:r>
              <a:rPr kumimoji="1" lang="en-US" altLang="zh-CN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		</a:t>
            </a:r>
            <a:endParaRPr kumimoji="1" lang="zh-CN" altLang="en-US" sz="20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zh-CN" altLang="en-US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return </a:t>
            </a:r>
            <a:r>
              <a:rPr kumimoji="1" lang="en-US" altLang="zh-CN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{code:200, </a:t>
            </a:r>
            <a:r>
              <a:rPr kumimoji="1" lang="en-US" altLang="zh-CN" sz="2000" i="1" dirty="0" err="1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data:data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};</a:t>
            </a:r>
            <a:endParaRPr kumimoji="1" lang="zh-CN" altLang="en-US" sz="20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}); </a:t>
            </a:r>
            <a:endParaRPr kumimoji="1" lang="zh-CN" altLang="en-US" sz="20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……</a:t>
            </a:r>
            <a:endParaRPr kumimoji="1" lang="zh-CN" altLang="en-US" sz="20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53065" y="1987188"/>
            <a:ext cx="19781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en-US" altLang="zh-CN" sz="1800" dirty="0" err="1" smtClean="0">
                <a:latin typeface="STSong" charset="-122"/>
                <a:ea typeface="STSong" charset="-122"/>
                <a:cs typeface="STSong" charset="-122"/>
              </a:rPr>
              <a:t>netLocalConfig.js</a:t>
            </a:r>
            <a:endParaRPr kumimoji="1" lang="zh-CN" altLang="en-US" sz="1800" dirty="0" smtClean="0">
              <a:latin typeface="STSong" charset="-122"/>
              <a:ea typeface="STSong" charset="-122"/>
              <a:cs typeface="STSong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38320" y="4531253"/>
            <a:ext cx="12068736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lnSpc>
                <a:spcPct val="150000"/>
              </a:lnSpc>
              <a:spcBef>
                <a:spcPts val="1200"/>
              </a:spcBef>
              <a:buFont typeface="Wingdings" charset="2"/>
              <a:buChar char="l"/>
            </a:pP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NET_DATA_GENERATOR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将一个构造器函数设置到</a:t>
            </a: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mock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模块，</a:t>
            </a: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mock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模块将通过构造器函数来生成最终的请求返回结构</a:t>
            </a:r>
          </a:p>
          <a:p>
            <a:pPr marL="342900" indent="-342900" algn="l">
              <a:lnSpc>
                <a:spcPct val="150000"/>
              </a:lnSpc>
              <a:spcBef>
                <a:spcPts val="1200"/>
              </a:spcBef>
              <a:buFont typeface="Wingdings" charset="2"/>
              <a:buChar char="l"/>
            </a:pP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构造器函数的参数为</a:t>
            </a: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CASE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设置的数据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0472" y="2821298"/>
            <a:ext cx="5555769" cy="546941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8124" y="3914030"/>
            <a:ext cx="5656965" cy="41595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20" name="文本框 19"/>
          <p:cNvSpPr txBox="1"/>
          <p:nvPr/>
        </p:nvSpPr>
        <p:spPr>
          <a:xfrm>
            <a:off x="5813987" y="2347228"/>
            <a:ext cx="5656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zh-CN" altLang="en-US" sz="1800" dirty="0" smtClean="0">
                <a:latin typeface="STSong" charset="-122"/>
                <a:ea typeface="STSong" charset="-122"/>
                <a:cs typeface="STSong" charset="-122"/>
              </a:rPr>
              <a:t>定制前，使用</a:t>
            </a:r>
            <a:r>
              <a:rPr kumimoji="1" lang="en-US" altLang="zh-CN" sz="1800" dirty="0" smtClean="0">
                <a:latin typeface="STSong" charset="-122"/>
                <a:ea typeface="STSong" charset="-122"/>
                <a:cs typeface="STSong" charset="-122"/>
              </a:rPr>
              <a:t>code</a:t>
            </a:r>
            <a:r>
              <a:rPr kumimoji="1" lang="zh-CN" altLang="en-US" sz="1800" dirty="0" smtClean="0">
                <a:latin typeface="STSong" charset="-122"/>
                <a:ea typeface="STSong" charset="-122"/>
                <a:cs typeface="STSong" charset="-122"/>
              </a:rPr>
              <a:t> </a:t>
            </a:r>
            <a:r>
              <a:rPr kumimoji="1" lang="en-US" altLang="zh-CN" sz="1800" dirty="0" smtClean="0">
                <a:latin typeface="STSong" charset="-122"/>
                <a:ea typeface="STSong" charset="-122"/>
                <a:cs typeface="STSong" charset="-122"/>
              </a:rPr>
              <a:t>0</a:t>
            </a:r>
            <a:r>
              <a:rPr kumimoji="1" lang="zh-CN" altLang="en-US" sz="1800" dirty="0" smtClean="0">
                <a:latin typeface="STSong" charset="-122"/>
                <a:ea typeface="STSong" charset="-122"/>
                <a:cs typeface="STSong" charset="-122"/>
              </a:rPr>
              <a:t>表示成功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5796618" y="3476731"/>
            <a:ext cx="5656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zh-CN" altLang="en-US" sz="1800" dirty="0" smtClean="0">
                <a:latin typeface="STSong" charset="-122"/>
                <a:ea typeface="STSong" charset="-122"/>
                <a:cs typeface="STSong" charset="-122"/>
              </a:rPr>
              <a:t>定制后，使用</a:t>
            </a:r>
            <a:r>
              <a:rPr kumimoji="1" lang="en-US" altLang="zh-CN" sz="1800" dirty="0" smtClean="0">
                <a:latin typeface="STSong" charset="-122"/>
                <a:ea typeface="STSong" charset="-122"/>
                <a:cs typeface="STSong" charset="-122"/>
              </a:rPr>
              <a:t>code</a:t>
            </a:r>
            <a:r>
              <a:rPr kumimoji="1" lang="zh-CN" altLang="en-US" sz="1800" dirty="0" smtClean="0">
                <a:latin typeface="STSong" charset="-122"/>
                <a:ea typeface="STSong" charset="-122"/>
                <a:cs typeface="STSong" charset="-122"/>
              </a:rPr>
              <a:t> </a:t>
            </a:r>
            <a:r>
              <a:rPr kumimoji="1" lang="en-US" altLang="zh-CN" sz="1800" dirty="0" smtClean="0">
                <a:latin typeface="STSong" charset="-122"/>
                <a:ea typeface="STSong" charset="-122"/>
                <a:cs typeface="STSong" charset="-122"/>
              </a:rPr>
              <a:t>200</a:t>
            </a:r>
            <a:r>
              <a:rPr kumimoji="1" lang="zh-CN" altLang="en-US" sz="1800" dirty="0" smtClean="0">
                <a:latin typeface="STSong" charset="-122"/>
                <a:ea typeface="STSong" charset="-122"/>
                <a:cs typeface="STSong" charset="-122"/>
              </a:rPr>
              <a:t>表示成功</a:t>
            </a:r>
          </a:p>
        </p:txBody>
      </p:sp>
    </p:spTree>
    <p:extLst>
      <p:ext uri="{BB962C8B-B14F-4D97-AF65-F5344CB8AC3E}">
        <p14:creationId xmlns:p14="http://schemas.microsoft.com/office/powerpoint/2010/main" val="39954007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62"/>
          <p:cNvSpPr/>
          <p:nvPr/>
        </p:nvSpPr>
        <p:spPr>
          <a:xfrm>
            <a:off x="14287" y="944807"/>
            <a:ext cx="12824817" cy="45719"/>
          </a:xfrm>
          <a:prstGeom prst="rect">
            <a:avLst/>
          </a:prstGeom>
          <a:solidFill>
            <a:srgbClr val="00B0F0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300">
                <a:solidFill>
                  <a:srgbClr val="FFFFFF"/>
                </a:solidFill>
                <a:latin typeface="楷体_GB2312"/>
                <a:ea typeface="楷体_GB2312"/>
                <a:cs typeface="楷体_GB2312"/>
                <a:sym typeface="楷体_GB2312"/>
              </a:defRPr>
            </a:pPr>
            <a:endParaRPr/>
          </a:p>
        </p:txBody>
      </p:sp>
      <p:sp>
        <p:nvSpPr>
          <p:cNvPr id="43" name="标题 1"/>
          <p:cNvSpPr txBox="1">
            <a:spLocks/>
          </p:cNvSpPr>
          <p:nvPr/>
        </p:nvSpPr>
        <p:spPr>
          <a:xfrm>
            <a:off x="359594" y="158175"/>
            <a:ext cx="10388029" cy="741859"/>
          </a:xfrm>
          <a:prstGeom prst="rect">
            <a:avLst/>
          </a:prstGeom>
        </p:spPr>
        <p:txBody>
          <a:bodyPr vert="horz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+mj-lt"/>
                <a:ea typeface="+mj-ea"/>
                <a:cs typeface="+mj-cs"/>
                <a:sym typeface="Gill Sans" pitchFamily="-8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9pPr>
          </a:lstStyle>
          <a:p>
            <a:pPr algn="l"/>
            <a:r>
              <a:rPr lang="zh-CN" altLang="en-US" sz="4000" kern="0" dirty="0" smtClean="0"/>
              <a:t>网络开发</a:t>
            </a:r>
            <a:endParaRPr lang="zh-CN" altLang="en-US" sz="4000" kern="0" dirty="0"/>
          </a:p>
        </p:txBody>
      </p:sp>
      <p:sp>
        <p:nvSpPr>
          <p:cNvPr id="40" name="文本框 39"/>
          <p:cNvSpPr txBox="1"/>
          <p:nvPr/>
        </p:nvSpPr>
        <p:spPr>
          <a:xfrm>
            <a:off x="7723466" y="1837037"/>
            <a:ext cx="18032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>
                <a:solidFill>
                  <a:schemeClr val="bg1"/>
                </a:solidFill>
              </a:rPr>
              <a:t>CONTROLLER</a:t>
            </a:r>
          </a:p>
        </p:txBody>
      </p:sp>
      <p:sp>
        <p:nvSpPr>
          <p:cNvPr id="44" name="文本框 43"/>
          <p:cNvSpPr txBox="1"/>
          <p:nvPr/>
        </p:nvSpPr>
        <p:spPr>
          <a:xfrm>
            <a:off x="2722015" y="1843675"/>
            <a:ext cx="12123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>
                <a:solidFill>
                  <a:schemeClr val="bg1"/>
                </a:solidFill>
              </a:rPr>
              <a:t>VIEW</a:t>
            </a:r>
          </a:p>
        </p:txBody>
      </p:sp>
      <p:sp>
        <p:nvSpPr>
          <p:cNvPr id="30" name="文本框 29"/>
          <p:cNvSpPr txBox="1"/>
          <p:nvPr/>
        </p:nvSpPr>
        <p:spPr>
          <a:xfrm>
            <a:off x="359592" y="1510314"/>
            <a:ext cx="1183143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kumimoji="1" lang="en-US" altLang="zh-CN" sz="2400" dirty="0" err="1" smtClean="0">
                <a:latin typeface="STSong" charset="-122"/>
                <a:ea typeface="STSong" charset="-122"/>
                <a:cs typeface="STSong" charset="-122"/>
              </a:rPr>
              <a:t>bin.netManager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提供了四个</a:t>
            </a: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Policy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针对四个应用功能进行订制，分别为：</a:t>
            </a:r>
          </a:p>
          <a:p>
            <a:pPr marL="342900" indent="-342900" algn="l">
              <a:lnSpc>
                <a:spcPct val="150000"/>
              </a:lnSpc>
              <a:buFont typeface="Wingdings" charset="2"/>
              <a:buChar char="l"/>
            </a:pPr>
            <a:r>
              <a:rPr kumimoji="1" lang="en-US" altLang="zh-CN" sz="2000" dirty="0" err="1" smtClean="0">
                <a:latin typeface="STSong" charset="-122"/>
                <a:ea typeface="STSong" charset="-122"/>
                <a:cs typeface="STSong" charset="-122"/>
              </a:rPr>
              <a:t>netCallbackPolicy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：网络</a:t>
            </a: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API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回调</a:t>
            </a: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(</a:t>
            </a:r>
            <a:r>
              <a:rPr kumimoji="1" lang="en-US" altLang="zh-CN" sz="2000" dirty="0" err="1" smtClean="0">
                <a:latin typeface="STSong" charset="-122"/>
                <a:ea typeface="STSong" charset="-122"/>
                <a:cs typeface="STSong" charset="-122"/>
              </a:rPr>
              <a:t>beforeSend</a:t>
            </a: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, complete, success, error)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统一处理策略</a:t>
            </a:r>
          </a:p>
          <a:p>
            <a:pPr marL="342900" indent="-342900" algn="l">
              <a:lnSpc>
                <a:spcPct val="150000"/>
              </a:lnSpc>
              <a:buFont typeface="Wingdings" charset="2"/>
              <a:buChar char="l"/>
            </a:pPr>
            <a:r>
              <a:rPr kumimoji="1" lang="en-US" altLang="zh-CN" sz="2000" dirty="0" err="1" smtClean="0">
                <a:latin typeface="STSong" charset="-122"/>
                <a:ea typeface="STSong" charset="-122"/>
                <a:cs typeface="STSong" charset="-122"/>
              </a:rPr>
              <a:t>netDebugPolicy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：网络</a:t>
            </a: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API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 </a:t>
            </a: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Mock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处理策略</a:t>
            </a:r>
          </a:p>
          <a:p>
            <a:pPr marL="342900" indent="-342900" algn="l">
              <a:lnSpc>
                <a:spcPct val="150000"/>
              </a:lnSpc>
              <a:buFont typeface="Wingdings" charset="2"/>
              <a:buChar char="l"/>
            </a:pPr>
            <a:r>
              <a:rPr kumimoji="1" lang="en-US" altLang="zh-CN" sz="2000" dirty="0" err="1" smtClean="0">
                <a:latin typeface="STSong" charset="-122"/>
                <a:ea typeface="STSong" charset="-122"/>
                <a:cs typeface="STSong" charset="-122"/>
              </a:rPr>
              <a:t>netCachePolicy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：网路</a:t>
            </a: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API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缓存策略</a:t>
            </a:r>
          </a:p>
          <a:p>
            <a:pPr marL="342900" indent="-342900" algn="l">
              <a:lnSpc>
                <a:spcPct val="150000"/>
              </a:lnSpc>
              <a:buFont typeface="Wingdings" charset="2"/>
              <a:buChar char="l"/>
            </a:pPr>
            <a:r>
              <a:rPr kumimoji="1" lang="en-US" altLang="zh-CN" sz="2000" dirty="0" err="1" smtClean="0">
                <a:latin typeface="STSong" charset="-122"/>
                <a:ea typeface="STSong" charset="-122"/>
                <a:cs typeface="STSong" charset="-122"/>
              </a:rPr>
              <a:t>netSendCheckPolicy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：网络</a:t>
            </a: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API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重复请求发送检查策略</a:t>
            </a:r>
          </a:p>
          <a:p>
            <a:pPr algn="l">
              <a:lnSpc>
                <a:spcPct val="150000"/>
              </a:lnSpc>
            </a:pP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BIN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均提供了默认的实现，可根据业务需要进行重写和订制，</a:t>
            </a: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Policy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类在</a:t>
            </a:r>
            <a:r>
              <a:rPr kumimoji="1" lang="en-US" altLang="zh-CN" sz="2000" dirty="0" err="1" smtClean="0">
                <a:latin typeface="STSong" charset="-122"/>
                <a:ea typeface="STSong" charset="-122"/>
                <a:cs typeface="STSong" charset="-122"/>
              </a:rPr>
              <a:t>globalConfig.classConfig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中进行配置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359592" y="988368"/>
            <a:ext cx="520670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lnSpc>
                <a:spcPct val="150000"/>
              </a:lnSpc>
              <a:buFont typeface="Wingdings" charset="2"/>
              <a:buChar char="Ø"/>
            </a:pPr>
            <a:r>
              <a:rPr kumimoji="1" lang="zh-CN" altLang="en-US" sz="2800" b="1" dirty="0" smtClean="0">
                <a:latin typeface="STSong" charset="-122"/>
                <a:ea typeface="STSong" charset="-122"/>
                <a:cs typeface="STSong" charset="-122"/>
              </a:rPr>
              <a:t>网络</a:t>
            </a:r>
            <a:r>
              <a:rPr kumimoji="1" lang="en-US" altLang="zh-CN" sz="2800" b="1" dirty="0" smtClean="0">
                <a:latin typeface="STSong" charset="-122"/>
                <a:ea typeface="STSong" charset="-122"/>
                <a:cs typeface="STSong" charset="-122"/>
              </a:rPr>
              <a:t>Policy</a:t>
            </a:r>
            <a:r>
              <a:rPr kumimoji="1" lang="zh-CN" altLang="en-US" sz="2800" b="1" dirty="0" smtClean="0">
                <a:latin typeface="STSong" charset="-122"/>
                <a:ea typeface="STSong" charset="-122"/>
                <a:cs typeface="STSong" charset="-122"/>
              </a:rPr>
              <a:t>，定制</a:t>
            </a:r>
            <a:r>
              <a:rPr kumimoji="1" lang="en-US" altLang="zh-CN" sz="2800" b="1" dirty="0" err="1" smtClean="0">
                <a:latin typeface="STSong" charset="-122"/>
                <a:ea typeface="STSong" charset="-122"/>
                <a:cs typeface="STSong" charset="-122"/>
              </a:rPr>
              <a:t>netManager</a:t>
            </a:r>
            <a:endParaRPr kumimoji="1" lang="zh-CN" altLang="en-US" sz="2800" b="1" dirty="0" smtClean="0">
              <a:latin typeface="STSong" charset="-122"/>
              <a:ea typeface="STSong" charset="-122"/>
              <a:cs typeface="STSong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94304" y="5379109"/>
            <a:ext cx="12444800" cy="378565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algn="l"/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bin/core/</a:t>
            </a:r>
            <a:r>
              <a:rPr kumimoji="1" lang="en-US" altLang="zh-CN" sz="2000" i="1" dirty="0" err="1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netCallbackPolicy.js</a:t>
            </a:r>
            <a:endParaRPr kumimoji="1" lang="en-US" altLang="zh-CN" sz="20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……</a:t>
            </a:r>
            <a:endParaRPr kumimoji="1" lang="zh-CN" altLang="en-US" sz="20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en-US" altLang="zh-CN" sz="2000" i="1" dirty="0" err="1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Class.beforeSend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 </a:t>
            </a:r>
            <a:r>
              <a:rPr kumimoji="1" lang="en-US" altLang="zh-CN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= function(</a:t>
            </a:r>
            <a:r>
              <a:rPr kumimoji="1" lang="en-US" altLang="zh-CN" sz="2000" i="1" dirty="0" err="1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netParams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){</a:t>
            </a:r>
            <a:endParaRPr kumimoji="1" lang="zh-CN" altLang="en-US" sz="20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zh-CN" altLang="en-US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en-US" altLang="zh-CN" sz="2000" i="1" dirty="0" err="1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var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 </a:t>
            </a:r>
            <a:r>
              <a:rPr kumimoji="1" lang="en-US" altLang="zh-CN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options = </a:t>
            </a:r>
            <a:r>
              <a:rPr kumimoji="1" lang="en-US" altLang="zh-CN" sz="2000" i="1" dirty="0" err="1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netParams.options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;</a:t>
            </a:r>
            <a:endParaRPr kumimoji="1" lang="zh-CN" altLang="en-US" sz="20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zh-CN" altLang="en-US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if(</a:t>
            </a:r>
            <a:r>
              <a:rPr kumimoji="1" lang="en-US" altLang="zh-CN" sz="2000" i="1" dirty="0" err="1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options.loading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){</a:t>
            </a:r>
            <a:endParaRPr kumimoji="1" lang="zh-CN" altLang="en-US" sz="2000" i="1" dirty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zh-CN" altLang="en-US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	</a:t>
            </a:r>
            <a:r>
              <a:rPr kumimoji="1" lang="en-US" altLang="zh-CN" sz="2000" i="1" dirty="0" err="1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netParams.userdatas.indicatorID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 </a:t>
            </a:r>
            <a:r>
              <a:rPr kumimoji="1" lang="en-US" altLang="zh-CN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= </a:t>
            </a:r>
            <a:r>
              <a:rPr kumimoji="1" lang="en-US" altLang="zh-CN" sz="2000" i="1" dirty="0" err="1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bin.hudManager.startIndicator</a:t>
            </a:r>
            <a:r>
              <a:rPr kumimoji="1" lang="en-US" altLang="zh-CN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({</a:t>
            </a:r>
            <a:r>
              <a:rPr kumimoji="1" lang="en-US" altLang="zh-CN" sz="2000" i="1" dirty="0" err="1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model:options.loading</a:t>
            </a:r>
            <a:r>
              <a:rPr kumimoji="1" lang="en-US" altLang="zh-CN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 === 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“MODEL”});</a:t>
            </a:r>
            <a:endParaRPr kumimoji="1" lang="zh-CN" altLang="en-US" sz="20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zh-CN" altLang="en-US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}</a:t>
            </a:r>
            <a:endParaRPr kumimoji="1" lang="zh-CN" altLang="en-US" sz="20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zh-CN" altLang="en-US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if(</a:t>
            </a:r>
            <a:r>
              <a:rPr kumimoji="1" lang="en-US" altLang="zh-CN" sz="2000" i="1" dirty="0" err="1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netParams.callbacks.beforeSend</a:t>
            </a:r>
            <a:r>
              <a:rPr kumimoji="1" lang="en-US" altLang="zh-CN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)	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{</a:t>
            </a:r>
            <a:endParaRPr kumimoji="1" lang="zh-CN" altLang="en-US" sz="20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zh-CN" altLang="en-US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zh-CN" altLang="en-US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en-US" altLang="zh-CN" sz="2000" i="1" dirty="0" err="1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netParams.callbacks.beforeSend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(</a:t>
            </a:r>
            <a:r>
              <a:rPr kumimoji="1" lang="en-US" altLang="zh-CN" sz="2000" i="1" dirty="0" err="1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netParams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);</a:t>
            </a:r>
            <a:endParaRPr kumimoji="1" lang="zh-CN" altLang="en-US" sz="20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zh-CN" altLang="en-US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}</a:t>
            </a:r>
            <a:endParaRPr kumimoji="1" lang="zh-CN" altLang="en-US" sz="20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}</a:t>
            </a:r>
            <a:endParaRPr kumimoji="1" lang="zh-CN" altLang="en-US" sz="20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59592" y="4804792"/>
            <a:ext cx="1183143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kumimoji="1" lang="en-US" altLang="zh-CN" sz="2000" b="1" dirty="0" err="1" smtClean="0">
                <a:latin typeface="STSong" charset="-122"/>
                <a:ea typeface="STSong" charset="-122"/>
                <a:cs typeface="STSong" charset="-122"/>
              </a:rPr>
              <a:t>netCallbackPolicy</a:t>
            </a:r>
            <a:r>
              <a:rPr kumimoji="1" lang="zh-CN" altLang="en-US" sz="2000" b="1" dirty="0" smtClean="0">
                <a:latin typeface="STSong" charset="-122"/>
                <a:ea typeface="STSong" charset="-122"/>
                <a:cs typeface="STSong" charset="-122"/>
              </a:rPr>
              <a:t>通过</a:t>
            </a:r>
            <a:r>
              <a:rPr kumimoji="1" lang="en-US" altLang="zh-CN" sz="2000" b="1" dirty="0" err="1" smtClean="0">
                <a:latin typeface="STSong" charset="-122"/>
                <a:ea typeface="STSong" charset="-122"/>
                <a:cs typeface="STSong" charset="-122"/>
              </a:rPr>
              <a:t>beforeSend</a:t>
            </a:r>
            <a:r>
              <a:rPr kumimoji="1" lang="zh-CN" altLang="en-US" sz="2000" b="1" dirty="0" smtClean="0">
                <a:latin typeface="STSong" charset="-122"/>
                <a:ea typeface="STSong" charset="-122"/>
                <a:cs typeface="STSong" charset="-122"/>
              </a:rPr>
              <a:t>和</a:t>
            </a:r>
            <a:r>
              <a:rPr kumimoji="1" lang="en-US" altLang="zh-CN" sz="2000" b="1" dirty="0" smtClean="0">
                <a:latin typeface="STSong" charset="-122"/>
                <a:ea typeface="STSong" charset="-122"/>
                <a:cs typeface="STSong" charset="-122"/>
              </a:rPr>
              <a:t>complete</a:t>
            </a:r>
            <a:r>
              <a:rPr kumimoji="1" lang="zh-CN" altLang="en-US" sz="2000" b="1" dirty="0" smtClean="0">
                <a:latin typeface="STSong" charset="-122"/>
                <a:ea typeface="STSong" charset="-122"/>
                <a:cs typeface="STSong" charset="-122"/>
              </a:rPr>
              <a:t>统一处理</a:t>
            </a:r>
            <a:r>
              <a:rPr kumimoji="1" lang="en-US" altLang="zh-CN" sz="2000" b="1" dirty="0" smtClean="0">
                <a:latin typeface="STSong" charset="-122"/>
                <a:ea typeface="STSong" charset="-122"/>
                <a:cs typeface="STSong" charset="-122"/>
              </a:rPr>
              <a:t>Loading</a:t>
            </a:r>
            <a:r>
              <a:rPr kumimoji="1" lang="zh-CN" altLang="en-US" sz="2000" b="1" dirty="0" smtClean="0">
                <a:latin typeface="STSong" charset="-122"/>
                <a:ea typeface="STSong" charset="-122"/>
                <a:cs typeface="STSong" charset="-122"/>
              </a:rPr>
              <a:t>动画：</a:t>
            </a:r>
          </a:p>
        </p:txBody>
      </p:sp>
    </p:spTree>
    <p:extLst>
      <p:ext uri="{BB962C8B-B14F-4D97-AF65-F5344CB8AC3E}">
        <p14:creationId xmlns:p14="http://schemas.microsoft.com/office/powerpoint/2010/main" val="192996210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51"/>
          <p:cNvSpPr/>
          <p:nvPr/>
        </p:nvSpPr>
        <p:spPr>
          <a:xfrm>
            <a:off x="5563167" y="12104070"/>
            <a:ext cx="516215" cy="693122"/>
          </a:xfrm>
          <a:prstGeom prst="rect">
            <a:avLst/>
          </a:prstGeom>
          <a:noFill/>
          <a:ln>
            <a:noFill/>
            <a:prstDash val="solid"/>
          </a:ln>
        </p:spPr>
        <p:txBody>
          <a:bodyPr vert="horz" wrap="none" lIns="72255" tIns="72255" rIns="72255" bIns="72255" anchor="ctr" anchorCtr="0" compatLnSpc="1">
            <a:spAutoFit/>
          </a:bodyPr>
          <a:lstStyle/>
          <a:p>
            <a:pPr algn="l" defTabSz="1300460" fontAlgn="auto">
              <a:spcBef>
                <a:spcPts val="0"/>
              </a:spcBef>
              <a:spcAft>
                <a:spcPts val="0"/>
              </a:spcAf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zh-CN" sz="3556">
                <a:latin typeface="微软雅黑" pitchFamily="34" charset="-122"/>
                <a:ea typeface="微软雅黑" pitchFamily="34" charset="-122"/>
                <a:cs typeface="Heiti SC Light"/>
              </a:rPr>
              <a:t>…</a:t>
            </a:r>
          </a:p>
        </p:txBody>
      </p:sp>
      <p:sp>
        <p:nvSpPr>
          <p:cNvPr id="25" name="矩形 3"/>
          <p:cNvSpPr/>
          <p:nvPr/>
        </p:nvSpPr>
        <p:spPr>
          <a:xfrm>
            <a:off x="-7118" y="1780456"/>
            <a:ext cx="13004801" cy="561662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6261" tIns="73129" rIns="146261" bIns="73129" anchor="ctr"/>
          <a:lstStyle/>
          <a:p>
            <a:pPr algn="ctr">
              <a:defRPr/>
            </a:pPr>
            <a:endParaRPr lang="zh-CN" altLang="en-US" sz="2276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26" name="图片 2" descr="iblrak00648723.jpg"/>
          <p:cNvPicPr>
            <a:picLocks noChangeAspect="1"/>
          </p:cNvPicPr>
          <p:nvPr/>
        </p:nvPicPr>
        <p:blipFill>
          <a:blip r:embed="rId3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84"/>
          <a:stretch>
            <a:fillRect/>
          </a:stretch>
        </p:blipFill>
        <p:spPr bwMode="auto">
          <a:xfrm>
            <a:off x="2" y="2535240"/>
            <a:ext cx="7014455" cy="42107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7" name="Text Box 7"/>
          <p:cNvSpPr txBox="1">
            <a:spLocks noChangeArrowheads="1"/>
          </p:cNvSpPr>
          <p:nvPr/>
        </p:nvSpPr>
        <p:spPr bwMode="auto">
          <a:xfrm>
            <a:off x="7438504" y="2716560"/>
            <a:ext cx="2808887" cy="9355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46261" tIns="73129" rIns="146261" bIns="73129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altLang="zh-CN" sz="3413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VM</a:t>
            </a:r>
            <a:r>
              <a:rPr lang="zh-CN" altLang="en-US" sz="3413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模式开发</a:t>
            </a:r>
            <a:endParaRPr lang="en-US" altLang="zh-CN" sz="3413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" name="标题 1"/>
          <p:cNvSpPr>
            <a:spLocks noGrp="1"/>
          </p:cNvSpPr>
          <p:nvPr>
            <p:ph type="title"/>
          </p:nvPr>
        </p:nvSpPr>
        <p:spPr>
          <a:xfrm>
            <a:off x="557275" y="3469719"/>
            <a:ext cx="5899908" cy="2341539"/>
          </a:xfrm>
        </p:spPr>
        <p:txBody>
          <a:bodyPr rtlCol="0">
            <a:normAutofit fontScale="90000"/>
          </a:bodyPr>
          <a:lstStyle/>
          <a:p>
            <a:pPr>
              <a:defRPr/>
            </a:pPr>
            <a:r>
              <a:rPr lang="zh-CN" altLang="en-US" sz="7680" dirty="0" smtClean="0">
                <a:solidFill>
                  <a:srgbClr val="0070C0"/>
                </a:solidFill>
              </a:rPr>
              <a:t>目录</a:t>
            </a:r>
            <a:r>
              <a:rPr lang="en-US" altLang="zh-CN" sz="4551" dirty="0">
                <a:solidFill>
                  <a:srgbClr val="0070C0"/>
                </a:solidFill>
              </a:rPr>
              <a:t/>
            </a:r>
            <a:br>
              <a:rPr lang="en-US" altLang="zh-CN" sz="4551" dirty="0">
                <a:solidFill>
                  <a:srgbClr val="0070C0"/>
                </a:solidFill>
              </a:rPr>
            </a:br>
            <a:r>
              <a:rPr lang="zh-CN" altLang="en-US" sz="4551" dirty="0">
                <a:solidFill>
                  <a:srgbClr val="0070C0"/>
                </a:solidFill>
              </a:rPr>
              <a:t> </a:t>
            </a:r>
            <a:r>
              <a:rPr lang="en-US" altLang="zh-CN" b="0" dirty="0" smtClean="0">
                <a:solidFill>
                  <a:srgbClr val="0070C0"/>
                </a:solidFill>
                <a:latin typeface="Impact" pitchFamily="34" charset="0"/>
              </a:rPr>
              <a:t>CONTENTS</a:t>
            </a:r>
            <a:endParaRPr lang="zh-CN" altLang="en-US" b="0" dirty="0">
              <a:solidFill>
                <a:srgbClr val="0070C0"/>
              </a:solidFill>
              <a:latin typeface="Impact" pitchFamily="34" charset="0"/>
            </a:endParaRPr>
          </a:p>
        </p:txBody>
      </p:sp>
      <p:sp>
        <p:nvSpPr>
          <p:cNvPr id="10" name="Text Box 7"/>
          <p:cNvSpPr txBox="1">
            <a:spLocks noChangeArrowheads="1"/>
          </p:cNvSpPr>
          <p:nvPr/>
        </p:nvSpPr>
        <p:spPr bwMode="auto">
          <a:xfrm>
            <a:off x="7438504" y="1852464"/>
            <a:ext cx="2045858" cy="9355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46261" tIns="73129" rIns="146261" bIns="73129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zh-CN" altLang="en-US" sz="3413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上期回顾</a:t>
            </a:r>
            <a:endParaRPr lang="en-US" altLang="zh-CN" sz="3413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" name="Text Box 7"/>
          <p:cNvSpPr txBox="1">
            <a:spLocks noChangeArrowheads="1"/>
          </p:cNvSpPr>
          <p:nvPr/>
        </p:nvSpPr>
        <p:spPr bwMode="auto">
          <a:xfrm>
            <a:off x="7431254" y="5525445"/>
            <a:ext cx="2045858" cy="9355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46261" tIns="73129" rIns="146261" bIns="73129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zh-CN" altLang="en-US" sz="3413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配置详解</a:t>
            </a:r>
            <a:endParaRPr lang="en-US" altLang="zh-CN" sz="3413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" name="Text Box 7"/>
          <p:cNvSpPr txBox="1">
            <a:spLocks noChangeArrowheads="1"/>
          </p:cNvSpPr>
          <p:nvPr/>
        </p:nvSpPr>
        <p:spPr bwMode="auto">
          <a:xfrm>
            <a:off x="7431254" y="3580656"/>
            <a:ext cx="2045858" cy="9355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46261" tIns="73129" rIns="146261" bIns="73129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zh-CN" altLang="en-US" sz="3413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网络开发</a:t>
            </a:r>
            <a:endParaRPr lang="en-US" altLang="zh-CN" sz="3413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3" name="Text Box 7"/>
          <p:cNvSpPr txBox="1">
            <a:spLocks noChangeArrowheads="1"/>
          </p:cNvSpPr>
          <p:nvPr/>
        </p:nvSpPr>
        <p:spPr bwMode="auto">
          <a:xfrm>
            <a:off x="7438504" y="6461549"/>
            <a:ext cx="2045858" cy="9355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46261" tIns="73129" rIns="146261" bIns="73129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zh-CN" altLang="en-US" sz="3413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其他资源</a:t>
            </a:r>
            <a:endParaRPr lang="en-US" altLang="zh-CN" sz="3413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4" name="Text Box 7"/>
          <p:cNvSpPr txBox="1">
            <a:spLocks noChangeArrowheads="1"/>
          </p:cNvSpPr>
          <p:nvPr/>
        </p:nvSpPr>
        <p:spPr bwMode="auto">
          <a:xfrm>
            <a:off x="7408870" y="4516760"/>
            <a:ext cx="2045858" cy="9355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46261" tIns="73129" rIns="146261" bIns="73129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zh-CN" altLang="en-US" sz="3413" b="1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数据中心</a:t>
            </a:r>
            <a:endParaRPr lang="en-US" altLang="zh-CN" sz="3413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2724125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62"/>
          <p:cNvSpPr/>
          <p:nvPr/>
        </p:nvSpPr>
        <p:spPr>
          <a:xfrm>
            <a:off x="14287" y="944807"/>
            <a:ext cx="12824817" cy="45719"/>
          </a:xfrm>
          <a:prstGeom prst="rect">
            <a:avLst/>
          </a:prstGeom>
          <a:solidFill>
            <a:srgbClr val="00B0F0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300">
                <a:solidFill>
                  <a:srgbClr val="FFFFFF"/>
                </a:solidFill>
                <a:latin typeface="楷体_GB2312"/>
                <a:ea typeface="楷体_GB2312"/>
                <a:cs typeface="楷体_GB2312"/>
                <a:sym typeface="楷体_GB2312"/>
              </a:defRPr>
            </a:pPr>
            <a:endParaRPr/>
          </a:p>
        </p:txBody>
      </p:sp>
      <p:sp>
        <p:nvSpPr>
          <p:cNvPr id="43" name="标题 1"/>
          <p:cNvSpPr txBox="1">
            <a:spLocks/>
          </p:cNvSpPr>
          <p:nvPr/>
        </p:nvSpPr>
        <p:spPr>
          <a:xfrm>
            <a:off x="359594" y="158175"/>
            <a:ext cx="10388029" cy="741859"/>
          </a:xfrm>
          <a:prstGeom prst="rect">
            <a:avLst/>
          </a:prstGeom>
        </p:spPr>
        <p:txBody>
          <a:bodyPr vert="horz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+mj-lt"/>
                <a:ea typeface="+mj-ea"/>
                <a:cs typeface="+mj-cs"/>
                <a:sym typeface="Gill Sans" pitchFamily="-8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9pPr>
          </a:lstStyle>
          <a:p>
            <a:pPr algn="l"/>
            <a:r>
              <a:rPr lang="zh-CN" altLang="en-US" sz="4000" kern="0" dirty="0" smtClean="0"/>
              <a:t>数据中心</a:t>
            </a:r>
            <a:endParaRPr lang="zh-CN" altLang="en-US" sz="4000" kern="0" dirty="0"/>
          </a:p>
        </p:txBody>
      </p:sp>
      <p:sp>
        <p:nvSpPr>
          <p:cNvPr id="40" name="文本框 39"/>
          <p:cNvSpPr txBox="1"/>
          <p:nvPr/>
        </p:nvSpPr>
        <p:spPr>
          <a:xfrm>
            <a:off x="7723466" y="1837037"/>
            <a:ext cx="18032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>
                <a:solidFill>
                  <a:schemeClr val="bg1"/>
                </a:solidFill>
              </a:rPr>
              <a:t>CONTROLLER</a:t>
            </a:r>
          </a:p>
        </p:txBody>
      </p:sp>
      <p:sp>
        <p:nvSpPr>
          <p:cNvPr id="44" name="文本框 43"/>
          <p:cNvSpPr txBox="1"/>
          <p:nvPr/>
        </p:nvSpPr>
        <p:spPr>
          <a:xfrm>
            <a:off x="2722015" y="1843675"/>
            <a:ext cx="12123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>
                <a:solidFill>
                  <a:schemeClr val="bg1"/>
                </a:solidFill>
              </a:rPr>
              <a:t>VIEW</a:t>
            </a:r>
          </a:p>
        </p:txBody>
      </p:sp>
      <p:sp>
        <p:nvSpPr>
          <p:cNvPr id="30" name="文本框 29"/>
          <p:cNvSpPr txBox="1"/>
          <p:nvPr/>
        </p:nvSpPr>
        <p:spPr>
          <a:xfrm>
            <a:off x="359592" y="1510314"/>
            <a:ext cx="11831438" cy="637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BIN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框架数据中心对数据持久化提供了支持，分别提供了：</a:t>
            </a:r>
          </a:p>
          <a:p>
            <a:pPr marL="342900" indent="-342900" algn="l">
              <a:lnSpc>
                <a:spcPct val="150000"/>
              </a:lnSpc>
              <a:buFont typeface="Wingdings" charset="2"/>
              <a:buChar char="l"/>
            </a:pP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全局持久化：持久的数据一直有效</a:t>
            </a:r>
          </a:p>
          <a:p>
            <a:pPr algn="l">
              <a:lnSpc>
                <a:spcPct val="150000"/>
              </a:lnSpc>
            </a:pPr>
            <a:r>
              <a:rPr kumimoji="1" lang="en-US" altLang="zh-CN" sz="2000" dirty="0" err="1" smtClean="0">
                <a:latin typeface="STSong" charset="-122"/>
                <a:ea typeface="STSong" charset="-122"/>
                <a:cs typeface="STSong" charset="-122"/>
              </a:rPr>
              <a:t>setGlobalValue</a:t>
            </a: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/</a:t>
            </a:r>
            <a:r>
              <a:rPr kumimoji="1" lang="en-US" altLang="zh-CN" sz="2000" dirty="0" err="1" smtClean="0">
                <a:latin typeface="STSong" charset="-122"/>
                <a:ea typeface="STSong" charset="-122"/>
                <a:cs typeface="STSong" charset="-122"/>
              </a:rPr>
              <a:t>getGlobalValue</a:t>
            </a:r>
            <a:endParaRPr kumimoji="1" lang="zh-CN" altLang="en-US" sz="2000" dirty="0" smtClean="0">
              <a:latin typeface="STSong" charset="-122"/>
              <a:ea typeface="STSong" charset="-122"/>
              <a:cs typeface="STSong" charset="-122"/>
            </a:endParaRPr>
          </a:p>
          <a:p>
            <a:pPr marL="342900" indent="-342900" algn="l">
              <a:lnSpc>
                <a:spcPct val="150000"/>
              </a:lnSpc>
              <a:buFont typeface="Wingdings" charset="2"/>
              <a:buChar char="l"/>
            </a:pP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全局会话型持久化：持久的数据仅仅在本次应用运行时有效</a:t>
            </a:r>
            <a:endParaRPr kumimoji="1" lang="en-US" altLang="zh-CN" sz="2000" dirty="0" smtClean="0">
              <a:latin typeface="STSong" charset="-122"/>
              <a:ea typeface="STSong" charset="-122"/>
              <a:cs typeface="STSong" charset="-122"/>
            </a:endParaRPr>
          </a:p>
          <a:p>
            <a:pPr algn="l">
              <a:lnSpc>
                <a:spcPct val="150000"/>
              </a:lnSpc>
            </a:pPr>
            <a:r>
              <a:rPr kumimoji="1" lang="en-US" altLang="zh-CN" sz="2000" dirty="0" err="1" smtClean="0">
                <a:latin typeface="STSong" charset="-122"/>
                <a:ea typeface="STSong" charset="-122"/>
                <a:cs typeface="STSong" charset="-122"/>
              </a:rPr>
              <a:t>setGlobalSessionValue</a:t>
            </a: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/</a:t>
            </a:r>
            <a:r>
              <a:rPr kumimoji="1" lang="en-US" altLang="zh-CN" sz="2000" dirty="0" err="1" smtClean="0">
                <a:latin typeface="STSong" charset="-122"/>
                <a:ea typeface="STSong" charset="-122"/>
                <a:cs typeface="STSong" charset="-122"/>
              </a:rPr>
              <a:t>getGlobalSessionValue</a:t>
            </a:r>
            <a:endParaRPr kumimoji="1" lang="zh-CN" altLang="en-US" sz="2000" dirty="0" smtClean="0">
              <a:latin typeface="STSong" charset="-122"/>
              <a:ea typeface="STSong" charset="-122"/>
              <a:cs typeface="STSong" charset="-122"/>
            </a:endParaRPr>
          </a:p>
          <a:p>
            <a:pPr marL="342900" indent="-342900" algn="l">
              <a:lnSpc>
                <a:spcPct val="150000"/>
              </a:lnSpc>
              <a:buFont typeface="Wingdings" charset="2"/>
              <a:buChar char="l"/>
            </a:pP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用户持久化：持久的数据一致有效，关联当前登录的用户</a:t>
            </a:r>
            <a:endParaRPr kumimoji="1" lang="en-US" altLang="zh-CN" sz="2000" dirty="0" smtClean="0">
              <a:latin typeface="STSong" charset="-122"/>
              <a:ea typeface="STSong" charset="-122"/>
              <a:cs typeface="STSong" charset="-122"/>
            </a:endParaRPr>
          </a:p>
          <a:p>
            <a:pPr algn="l">
              <a:lnSpc>
                <a:spcPct val="150000"/>
              </a:lnSpc>
            </a:pPr>
            <a:r>
              <a:rPr kumimoji="1" lang="en-US" altLang="zh-CN" sz="2000" dirty="0" err="1" smtClean="0">
                <a:latin typeface="STSong" charset="-122"/>
                <a:ea typeface="STSong" charset="-122"/>
                <a:cs typeface="STSong" charset="-122"/>
              </a:rPr>
              <a:t>setUserValue</a:t>
            </a: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/</a:t>
            </a:r>
            <a:r>
              <a:rPr kumimoji="1" lang="en-US" altLang="zh-CN" sz="2000" dirty="0" err="1" smtClean="0">
                <a:latin typeface="STSong" charset="-122"/>
                <a:ea typeface="STSong" charset="-122"/>
                <a:cs typeface="STSong" charset="-122"/>
              </a:rPr>
              <a:t>getUserValue</a:t>
            </a:r>
            <a:endParaRPr kumimoji="1" lang="zh-CN" altLang="en-US" sz="2000" dirty="0" smtClean="0">
              <a:latin typeface="STSong" charset="-122"/>
              <a:ea typeface="STSong" charset="-122"/>
              <a:cs typeface="STSong" charset="-122"/>
            </a:endParaRPr>
          </a:p>
          <a:p>
            <a:pPr marL="342900" indent="-342900" algn="l">
              <a:lnSpc>
                <a:spcPct val="150000"/>
              </a:lnSpc>
              <a:buFont typeface="Wingdings" charset="2"/>
              <a:buChar char="l"/>
            </a:pP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用户会话型持久化：</a:t>
            </a:r>
            <a:r>
              <a:rPr kumimoji="1" lang="zh-CN" altLang="en-US" sz="2000" dirty="0">
                <a:latin typeface="STSong" charset="-122"/>
                <a:ea typeface="STSong" charset="-122"/>
                <a:cs typeface="STSong" charset="-122"/>
              </a:rPr>
              <a:t>持久的数据仅仅在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本次用户登录时有效，关联当前登录的用户</a:t>
            </a:r>
            <a:endParaRPr kumimoji="1" lang="en-US" altLang="zh-CN" sz="2000" dirty="0" smtClean="0">
              <a:latin typeface="STSong" charset="-122"/>
              <a:ea typeface="STSong" charset="-122"/>
              <a:cs typeface="STSong" charset="-122"/>
            </a:endParaRPr>
          </a:p>
          <a:p>
            <a:pPr algn="l">
              <a:lnSpc>
                <a:spcPct val="150000"/>
              </a:lnSpc>
            </a:pPr>
            <a:r>
              <a:rPr kumimoji="1" lang="en-US" altLang="zh-CN" sz="2000" dirty="0" err="1" smtClean="0">
                <a:latin typeface="STSong" charset="-122"/>
                <a:ea typeface="STSong" charset="-122"/>
                <a:cs typeface="STSong" charset="-122"/>
              </a:rPr>
              <a:t>setUserSessionValue</a:t>
            </a: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/</a:t>
            </a:r>
            <a:r>
              <a:rPr kumimoji="1" lang="en-US" altLang="zh-CN" sz="2000" dirty="0" err="1" smtClean="0">
                <a:latin typeface="STSong" charset="-122"/>
                <a:ea typeface="STSong" charset="-122"/>
                <a:cs typeface="STSong" charset="-122"/>
              </a:rPr>
              <a:t>getUserSessionValue</a:t>
            </a:r>
            <a:endParaRPr kumimoji="1" lang="en-US" altLang="zh-CN" sz="2000" dirty="0" smtClean="0">
              <a:latin typeface="STSong" charset="-122"/>
              <a:ea typeface="STSong" charset="-122"/>
              <a:cs typeface="STSong" charset="-122"/>
            </a:endParaRPr>
          </a:p>
          <a:p>
            <a:pPr algn="l">
              <a:lnSpc>
                <a:spcPct val="150000"/>
              </a:lnSpc>
            </a:pP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可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  <a:hlinkClick r:id="rId2"/>
              </a:rPr>
              <a:t>参见</a:t>
            </a: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  <a:hlinkClick r:id="rId2"/>
              </a:rPr>
              <a:t>Tutorials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  <a:hlinkClick r:id="rId2"/>
              </a:rPr>
              <a:t> </a:t>
            </a: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  <a:hlinkClick r:id="rId2"/>
              </a:rPr>
              <a:t>DataCenter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  <a:hlinkClick r:id="rId2"/>
              </a:rPr>
              <a:t>示例</a:t>
            </a:r>
            <a:endParaRPr kumimoji="1" lang="zh-CN" altLang="en-US" sz="2400" dirty="0" smtClean="0">
              <a:latin typeface="STSong" charset="-122"/>
              <a:ea typeface="STSong" charset="-122"/>
              <a:cs typeface="STSong" charset="-122"/>
            </a:endParaRPr>
          </a:p>
          <a:p>
            <a:pPr algn="l">
              <a:lnSpc>
                <a:spcPct val="150000"/>
              </a:lnSpc>
            </a:pP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针对用户数据持久化，需要注意：</a:t>
            </a:r>
          </a:p>
          <a:p>
            <a:pPr marL="342900" indent="-342900" algn="l">
              <a:lnSpc>
                <a:spcPct val="150000"/>
              </a:lnSpc>
              <a:buFont typeface="Wingdings" charset="2"/>
              <a:buChar char="l"/>
            </a:pP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在登录时调用</a:t>
            </a:r>
            <a:r>
              <a:rPr kumimoji="1" lang="en-US" altLang="zh-CN" sz="2000" dirty="0" err="1" smtClean="0">
                <a:latin typeface="STSong" charset="-122"/>
                <a:ea typeface="STSong" charset="-122"/>
                <a:cs typeface="STSong" charset="-122"/>
              </a:rPr>
              <a:t>bin.dataCenter.onUserLogin</a:t>
            </a: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(</a:t>
            </a:r>
            <a:r>
              <a:rPr kumimoji="1" lang="en-US" altLang="zh-CN" sz="2000" dirty="0" err="1" smtClean="0">
                <a:latin typeface="STSong" charset="-122"/>
                <a:ea typeface="STSong" charset="-122"/>
                <a:cs typeface="STSong" charset="-122"/>
              </a:rPr>
              <a:t>userIdentify</a:t>
            </a: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)</a:t>
            </a:r>
            <a:endParaRPr kumimoji="1" lang="zh-CN" altLang="en-US" sz="2000" dirty="0" smtClean="0">
              <a:latin typeface="STSong" charset="-122"/>
              <a:ea typeface="STSong" charset="-122"/>
              <a:cs typeface="STSong" charset="-122"/>
            </a:endParaRPr>
          </a:p>
          <a:p>
            <a:pPr marL="342900" indent="-342900" algn="l">
              <a:lnSpc>
                <a:spcPct val="150000"/>
              </a:lnSpc>
              <a:buFont typeface="Wingdings" charset="2"/>
              <a:buChar char="l"/>
            </a:pP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在登出时调用</a:t>
            </a:r>
            <a:r>
              <a:rPr kumimoji="1" lang="en-US" altLang="zh-CN" sz="2000" dirty="0" err="1" smtClean="0">
                <a:latin typeface="STSong" charset="-122"/>
                <a:ea typeface="STSong" charset="-122"/>
                <a:cs typeface="STSong" charset="-122"/>
              </a:rPr>
              <a:t>bin.dataCenter.onUserLogout</a:t>
            </a:r>
            <a:endParaRPr kumimoji="1" lang="zh-CN" altLang="en-US" sz="2000" dirty="0">
              <a:latin typeface="STSong" charset="-122"/>
              <a:ea typeface="STSong" charset="-122"/>
              <a:cs typeface="STSong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59592" y="988368"/>
            <a:ext cx="520670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lnSpc>
                <a:spcPct val="150000"/>
              </a:lnSpc>
              <a:buFont typeface="Wingdings" charset="2"/>
              <a:buChar char="Ø"/>
            </a:pPr>
            <a:r>
              <a:rPr kumimoji="1" lang="en-US" altLang="zh-CN" sz="2800" b="1" dirty="0" err="1" smtClean="0">
                <a:latin typeface="STSong" charset="-122"/>
                <a:ea typeface="STSong" charset="-122"/>
                <a:cs typeface="STSong" charset="-122"/>
              </a:rPr>
              <a:t>bin.dataCenter</a:t>
            </a:r>
            <a:endParaRPr kumimoji="1" lang="zh-CN" altLang="en-US" sz="2800" b="1" dirty="0" smtClean="0">
              <a:latin typeface="STSong" charset="-122"/>
              <a:ea typeface="STSong" charset="-122"/>
              <a:cs typeface="STSong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8719174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51"/>
          <p:cNvSpPr/>
          <p:nvPr/>
        </p:nvSpPr>
        <p:spPr>
          <a:xfrm>
            <a:off x="5563167" y="12104070"/>
            <a:ext cx="516215" cy="693122"/>
          </a:xfrm>
          <a:prstGeom prst="rect">
            <a:avLst/>
          </a:prstGeom>
          <a:noFill/>
          <a:ln>
            <a:noFill/>
            <a:prstDash val="solid"/>
          </a:ln>
        </p:spPr>
        <p:txBody>
          <a:bodyPr vert="horz" wrap="none" lIns="72255" tIns="72255" rIns="72255" bIns="72255" anchor="ctr" anchorCtr="0" compatLnSpc="1">
            <a:spAutoFit/>
          </a:bodyPr>
          <a:lstStyle/>
          <a:p>
            <a:pPr algn="l" defTabSz="1300460" fontAlgn="auto">
              <a:spcBef>
                <a:spcPts val="0"/>
              </a:spcBef>
              <a:spcAft>
                <a:spcPts val="0"/>
              </a:spcAf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zh-CN" sz="3556">
                <a:latin typeface="微软雅黑" pitchFamily="34" charset="-122"/>
                <a:ea typeface="微软雅黑" pitchFamily="34" charset="-122"/>
                <a:cs typeface="Heiti SC Light"/>
              </a:rPr>
              <a:t>…</a:t>
            </a:r>
          </a:p>
        </p:txBody>
      </p:sp>
      <p:sp>
        <p:nvSpPr>
          <p:cNvPr id="25" name="矩形 3"/>
          <p:cNvSpPr/>
          <p:nvPr/>
        </p:nvSpPr>
        <p:spPr>
          <a:xfrm>
            <a:off x="-7118" y="1780456"/>
            <a:ext cx="13004801" cy="561662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6261" tIns="73129" rIns="146261" bIns="73129" anchor="ctr"/>
          <a:lstStyle/>
          <a:p>
            <a:pPr algn="ctr">
              <a:defRPr/>
            </a:pPr>
            <a:endParaRPr lang="zh-CN" altLang="en-US" sz="2276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26" name="图片 2" descr="iblrak00648723.jpg"/>
          <p:cNvPicPr>
            <a:picLocks noChangeAspect="1"/>
          </p:cNvPicPr>
          <p:nvPr/>
        </p:nvPicPr>
        <p:blipFill>
          <a:blip r:embed="rId3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84"/>
          <a:stretch>
            <a:fillRect/>
          </a:stretch>
        </p:blipFill>
        <p:spPr bwMode="auto">
          <a:xfrm>
            <a:off x="2" y="2535240"/>
            <a:ext cx="7014455" cy="42107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7" name="Text Box 7"/>
          <p:cNvSpPr txBox="1">
            <a:spLocks noChangeArrowheads="1"/>
          </p:cNvSpPr>
          <p:nvPr/>
        </p:nvSpPr>
        <p:spPr bwMode="auto">
          <a:xfrm>
            <a:off x="7438504" y="2716560"/>
            <a:ext cx="2808887" cy="9355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46261" tIns="73129" rIns="146261" bIns="73129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altLang="zh-CN" sz="3413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VM</a:t>
            </a:r>
            <a:r>
              <a:rPr lang="zh-CN" altLang="en-US" sz="3413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模式开发</a:t>
            </a:r>
            <a:endParaRPr lang="en-US" altLang="zh-CN" sz="3413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" name="标题 1"/>
          <p:cNvSpPr>
            <a:spLocks noGrp="1"/>
          </p:cNvSpPr>
          <p:nvPr>
            <p:ph type="title"/>
          </p:nvPr>
        </p:nvSpPr>
        <p:spPr>
          <a:xfrm>
            <a:off x="557275" y="3469719"/>
            <a:ext cx="5899908" cy="2341539"/>
          </a:xfrm>
        </p:spPr>
        <p:txBody>
          <a:bodyPr rtlCol="0">
            <a:normAutofit fontScale="90000"/>
          </a:bodyPr>
          <a:lstStyle/>
          <a:p>
            <a:pPr>
              <a:defRPr/>
            </a:pPr>
            <a:r>
              <a:rPr lang="zh-CN" altLang="en-US" sz="7680" dirty="0" smtClean="0">
                <a:solidFill>
                  <a:srgbClr val="0070C0"/>
                </a:solidFill>
              </a:rPr>
              <a:t>目录</a:t>
            </a:r>
            <a:r>
              <a:rPr lang="en-US" altLang="zh-CN" sz="4551" dirty="0">
                <a:solidFill>
                  <a:srgbClr val="0070C0"/>
                </a:solidFill>
              </a:rPr>
              <a:t/>
            </a:r>
            <a:br>
              <a:rPr lang="en-US" altLang="zh-CN" sz="4551" dirty="0">
                <a:solidFill>
                  <a:srgbClr val="0070C0"/>
                </a:solidFill>
              </a:rPr>
            </a:br>
            <a:r>
              <a:rPr lang="zh-CN" altLang="en-US" sz="4551" dirty="0">
                <a:solidFill>
                  <a:srgbClr val="0070C0"/>
                </a:solidFill>
              </a:rPr>
              <a:t> </a:t>
            </a:r>
            <a:r>
              <a:rPr lang="en-US" altLang="zh-CN" b="0" dirty="0" smtClean="0">
                <a:solidFill>
                  <a:srgbClr val="0070C0"/>
                </a:solidFill>
                <a:latin typeface="Impact" pitchFamily="34" charset="0"/>
              </a:rPr>
              <a:t>CONTENTS</a:t>
            </a:r>
            <a:endParaRPr lang="zh-CN" altLang="en-US" b="0" dirty="0">
              <a:solidFill>
                <a:srgbClr val="0070C0"/>
              </a:solidFill>
              <a:latin typeface="Impact" pitchFamily="34" charset="0"/>
            </a:endParaRPr>
          </a:p>
        </p:txBody>
      </p:sp>
      <p:sp>
        <p:nvSpPr>
          <p:cNvPr id="10" name="Text Box 7"/>
          <p:cNvSpPr txBox="1">
            <a:spLocks noChangeArrowheads="1"/>
          </p:cNvSpPr>
          <p:nvPr/>
        </p:nvSpPr>
        <p:spPr bwMode="auto">
          <a:xfrm>
            <a:off x="7438504" y="1852464"/>
            <a:ext cx="2045858" cy="9355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46261" tIns="73129" rIns="146261" bIns="73129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zh-CN" altLang="en-US" sz="3413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上期回顾</a:t>
            </a:r>
            <a:endParaRPr lang="en-US" altLang="zh-CN" sz="3413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" name="Text Box 7"/>
          <p:cNvSpPr txBox="1">
            <a:spLocks noChangeArrowheads="1"/>
          </p:cNvSpPr>
          <p:nvPr/>
        </p:nvSpPr>
        <p:spPr bwMode="auto">
          <a:xfrm>
            <a:off x="7431254" y="5525445"/>
            <a:ext cx="2045858" cy="9355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46261" tIns="73129" rIns="146261" bIns="73129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zh-CN" altLang="en-US" sz="3413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配置详解</a:t>
            </a:r>
            <a:endParaRPr lang="en-US" altLang="zh-CN" sz="3413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" name="Text Box 7"/>
          <p:cNvSpPr txBox="1">
            <a:spLocks noChangeArrowheads="1"/>
          </p:cNvSpPr>
          <p:nvPr/>
        </p:nvSpPr>
        <p:spPr bwMode="auto">
          <a:xfrm>
            <a:off x="7431254" y="3580656"/>
            <a:ext cx="2045858" cy="9355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46261" tIns="73129" rIns="146261" bIns="73129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zh-CN" altLang="en-US" sz="3413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网络开发</a:t>
            </a:r>
            <a:endParaRPr lang="en-US" altLang="zh-CN" sz="3413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3" name="Text Box 7"/>
          <p:cNvSpPr txBox="1">
            <a:spLocks noChangeArrowheads="1"/>
          </p:cNvSpPr>
          <p:nvPr/>
        </p:nvSpPr>
        <p:spPr bwMode="auto">
          <a:xfrm>
            <a:off x="7438504" y="6461549"/>
            <a:ext cx="2045858" cy="9355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46261" tIns="73129" rIns="146261" bIns="73129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zh-CN" altLang="en-US" sz="3413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其他资源</a:t>
            </a:r>
            <a:endParaRPr lang="en-US" altLang="zh-CN" sz="3413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4" name="Text Box 7"/>
          <p:cNvSpPr txBox="1">
            <a:spLocks noChangeArrowheads="1"/>
          </p:cNvSpPr>
          <p:nvPr/>
        </p:nvSpPr>
        <p:spPr bwMode="auto">
          <a:xfrm>
            <a:off x="7408870" y="4516760"/>
            <a:ext cx="2045858" cy="9355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46261" tIns="73129" rIns="146261" bIns="73129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zh-CN" altLang="en-US" sz="3413" b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数据</a:t>
            </a:r>
            <a:r>
              <a:rPr lang="zh-CN" altLang="en-US" sz="3413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中心</a:t>
            </a:r>
            <a:endParaRPr lang="en-US" altLang="zh-CN" sz="3413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4607697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51"/>
          <p:cNvSpPr/>
          <p:nvPr/>
        </p:nvSpPr>
        <p:spPr>
          <a:xfrm>
            <a:off x="5563167" y="12104070"/>
            <a:ext cx="516215" cy="693122"/>
          </a:xfrm>
          <a:prstGeom prst="rect">
            <a:avLst/>
          </a:prstGeom>
          <a:noFill/>
          <a:ln>
            <a:noFill/>
            <a:prstDash val="solid"/>
          </a:ln>
        </p:spPr>
        <p:txBody>
          <a:bodyPr vert="horz" wrap="none" lIns="72255" tIns="72255" rIns="72255" bIns="72255" anchor="ctr" anchorCtr="0" compatLnSpc="1">
            <a:spAutoFit/>
          </a:bodyPr>
          <a:lstStyle/>
          <a:p>
            <a:pPr algn="l" defTabSz="1300460" fontAlgn="auto">
              <a:spcBef>
                <a:spcPts val="0"/>
              </a:spcBef>
              <a:spcAft>
                <a:spcPts val="0"/>
              </a:spcAf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zh-CN" sz="3556">
                <a:latin typeface="微软雅黑" pitchFamily="34" charset="-122"/>
                <a:ea typeface="微软雅黑" pitchFamily="34" charset="-122"/>
                <a:cs typeface="Heiti SC Light"/>
              </a:rPr>
              <a:t>…</a:t>
            </a:r>
          </a:p>
        </p:txBody>
      </p:sp>
      <p:sp>
        <p:nvSpPr>
          <p:cNvPr id="25" name="矩形 3"/>
          <p:cNvSpPr/>
          <p:nvPr/>
        </p:nvSpPr>
        <p:spPr>
          <a:xfrm>
            <a:off x="-7118" y="1780456"/>
            <a:ext cx="13004801" cy="561662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6261" tIns="73129" rIns="146261" bIns="73129" anchor="ctr"/>
          <a:lstStyle/>
          <a:p>
            <a:pPr algn="ctr">
              <a:defRPr/>
            </a:pPr>
            <a:endParaRPr lang="zh-CN" altLang="en-US" sz="2276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26" name="图片 2" descr="iblrak00648723.jpg"/>
          <p:cNvPicPr>
            <a:picLocks noChangeAspect="1"/>
          </p:cNvPicPr>
          <p:nvPr/>
        </p:nvPicPr>
        <p:blipFill>
          <a:blip r:embed="rId3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84"/>
          <a:stretch>
            <a:fillRect/>
          </a:stretch>
        </p:blipFill>
        <p:spPr bwMode="auto">
          <a:xfrm>
            <a:off x="2" y="2535240"/>
            <a:ext cx="7014455" cy="42107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7" name="Text Box 7"/>
          <p:cNvSpPr txBox="1">
            <a:spLocks noChangeArrowheads="1"/>
          </p:cNvSpPr>
          <p:nvPr/>
        </p:nvSpPr>
        <p:spPr bwMode="auto">
          <a:xfrm>
            <a:off x="7438504" y="2716560"/>
            <a:ext cx="2808887" cy="9355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46261" tIns="73129" rIns="146261" bIns="73129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altLang="zh-CN" sz="3413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VM</a:t>
            </a:r>
            <a:r>
              <a:rPr lang="zh-CN" altLang="en-US" sz="3413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模式开发</a:t>
            </a:r>
            <a:endParaRPr lang="en-US" altLang="zh-CN" sz="3413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" name="标题 1"/>
          <p:cNvSpPr>
            <a:spLocks noGrp="1"/>
          </p:cNvSpPr>
          <p:nvPr>
            <p:ph type="title"/>
          </p:nvPr>
        </p:nvSpPr>
        <p:spPr>
          <a:xfrm>
            <a:off x="557275" y="3469719"/>
            <a:ext cx="5899908" cy="2341539"/>
          </a:xfrm>
        </p:spPr>
        <p:txBody>
          <a:bodyPr rtlCol="0">
            <a:normAutofit fontScale="90000"/>
          </a:bodyPr>
          <a:lstStyle/>
          <a:p>
            <a:pPr>
              <a:defRPr/>
            </a:pPr>
            <a:r>
              <a:rPr lang="zh-CN" altLang="en-US" sz="7680" dirty="0" smtClean="0">
                <a:solidFill>
                  <a:srgbClr val="0070C0"/>
                </a:solidFill>
              </a:rPr>
              <a:t>目录</a:t>
            </a:r>
            <a:r>
              <a:rPr lang="en-US" altLang="zh-CN" sz="4551" dirty="0">
                <a:solidFill>
                  <a:srgbClr val="0070C0"/>
                </a:solidFill>
              </a:rPr>
              <a:t/>
            </a:r>
            <a:br>
              <a:rPr lang="en-US" altLang="zh-CN" sz="4551" dirty="0">
                <a:solidFill>
                  <a:srgbClr val="0070C0"/>
                </a:solidFill>
              </a:rPr>
            </a:br>
            <a:r>
              <a:rPr lang="zh-CN" altLang="en-US" sz="4551" dirty="0">
                <a:solidFill>
                  <a:srgbClr val="0070C0"/>
                </a:solidFill>
              </a:rPr>
              <a:t> </a:t>
            </a:r>
            <a:r>
              <a:rPr lang="en-US" altLang="zh-CN" b="0" dirty="0" smtClean="0">
                <a:solidFill>
                  <a:srgbClr val="0070C0"/>
                </a:solidFill>
                <a:latin typeface="Impact" pitchFamily="34" charset="0"/>
              </a:rPr>
              <a:t>CONTENTS</a:t>
            </a:r>
            <a:endParaRPr lang="zh-CN" altLang="en-US" b="0" dirty="0">
              <a:solidFill>
                <a:srgbClr val="0070C0"/>
              </a:solidFill>
              <a:latin typeface="Impact" pitchFamily="34" charset="0"/>
            </a:endParaRPr>
          </a:p>
        </p:txBody>
      </p:sp>
      <p:sp>
        <p:nvSpPr>
          <p:cNvPr id="10" name="Text Box 7"/>
          <p:cNvSpPr txBox="1">
            <a:spLocks noChangeArrowheads="1"/>
          </p:cNvSpPr>
          <p:nvPr/>
        </p:nvSpPr>
        <p:spPr bwMode="auto">
          <a:xfrm>
            <a:off x="7438504" y="1852464"/>
            <a:ext cx="2045858" cy="9355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46261" tIns="73129" rIns="146261" bIns="73129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zh-CN" altLang="en-US" sz="3413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上期回顾</a:t>
            </a:r>
            <a:endParaRPr lang="en-US" altLang="zh-CN" sz="3413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" name="Text Box 7"/>
          <p:cNvSpPr txBox="1">
            <a:spLocks noChangeArrowheads="1"/>
          </p:cNvSpPr>
          <p:nvPr/>
        </p:nvSpPr>
        <p:spPr bwMode="auto">
          <a:xfrm>
            <a:off x="7431254" y="5525445"/>
            <a:ext cx="2045858" cy="9355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46261" tIns="73129" rIns="146261" bIns="73129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zh-CN" altLang="en-US" sz="3413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配置详解</a:t>
            </a:r>
            <a:endParaRPr lang="en-US" altLang="zh-CN" sz="3413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" name="Text Box 7"/>
          <p:cNvSpPr txBox="1">
            <a:spLocks noChangeArrowheads="1"/>
          </p:cNvSpPr>
          <p:nvPr/>
        </p:nvSpPr>
        <p:spPr bwMode="auto">
          <a:xfrm>
            <a:off x="7431254" y="3580656"/>
            <a:ext cx="2045858" cy="9355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46261" tIns="73129" rIns="146261" bIns="73129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zh-CN" altLang="en-US" sz="3413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网络开发</a:t>
            </a:r>
            <a:endParaRPr lang="en-US" altLang="zh-CN" sz="3413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3" name="Text Box 7"/>
          <p:cNvSpPr txBox="1">
            <a:spLocks noChangeArrowheads="1"/>
          </p:cNvSpPr>
          <p:nvPr/>
        </p:nvSpPr>
        <p:spPr bwMode="auto">
          <a:xfrm>
            <a:off x="7438504" y="6461549"/>
            <a:ext cx="2045858" cy="9355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46261" tIns="73129" rIns="146261" bIns="73129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zh-CN" altLang="en-US" sz="3413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其他资源</a:t>
            </a:r>
            <a:endParaRPr lang="en-US" altLang="zh-CN" sz="3413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4" name="Text Box 7"/>
          <p:cNvSpPr txBox="1">
            <a:spLocks noChangeArrowheads="1"/>
          </p:cNvSpPr>
          <p:nvPr/>
        </p:nvSpPr>
        <p:spPr bwMode="auto">
          <a:xfrm>
            <a:off x="7408870" y="4516760"/>
            <a:ext cx="2045858" cy="9355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46261" tIns="73129" rIns="146261" bIns="73129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zh-CN" altLang="en-US" sz="3413" b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数据</a:t>
            </a:r>
            <a:r>
              <a:rPr lang="zh-CN" altLang="en-US" sz="3413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中心</a:t>
            </a:r>
            <a:endParaRPr lang="en-US" altLang="zh-CN" sz="3413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8423804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62"/>
          <p:cNvSpPr/>
          <p:nvPr/>
        </p:nvSpPr>
        <p:spPr>
          <a:xfrm>
            <a:off x="14287" y="944807"/>
            <a:ext cx="12824817" cy="45719"/>
          </a:xfrm>
          <a:prstGeom prst="rect">
            <a:avLst/>
          </a:prstGeom>
          <a:solidFill>
            <a:srgbClr val="00B0F0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300">
                <a:solidFill>
                  <a:srgbClr val="FFFFFF"/>
                </a:solidFill>
                <a:latin typeface="楷体_GB2312"/>
                <a:ea typeface="楷体_GB2312"/>
                <a:cs typeface="楷体_GB2312"/>
                <a:sym typeface="楷体_GB2312"/>
              </a:defRPr>
            </a:pPr>
            <a:endParaRPr/>
          </a:p>
        </p:txBody>
      </p:sp>
      <p:sp>
        <p:nvSpPr>
          <p:cNvPr id="43" name="标题 1"/>
          <p:cNvSpPr txBox="1">
            <a:spLocks/>
          </p:cNvSpPr>
          <p:nvPr/>
        </p:nvSpPr>
        <p:spPr>
          <a:xfrm>
            <a:off x="359594" y="158175"/>
            <a:ext cx="10388029" cy="741859"/>
          </a:xfrm>
          <a:prstGeom prst="rect">
            <a:avLst/>
          </a:prstGeom>
        </p:spPr>
        <p:txBody>
          <a:bodyPr vert="horz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+mj-lt"/>
                <a:ea typeface="+mj-ea"/>
                <a:cs typeface="+mj-cs"/>
                <a:sym typeface="Gill Sans" pitchFamily="-8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9pPr>
          </a:lstStyle>
          <a:p>
            <a:pPr algn="l"/>
            <a:r>
              <a:rPr lang="zh-CN" altLang="en-US" sz="4000" kern="0" dirty="0" smtClean="0"/>
              <a:t>配置详解</a:t>
            </a:r>
            <a:endParaRPr lang="zh-CN" altLang="en-US" sz="4000" kern="0" dirty="0"/>
          </a:p>
        </p:txBody>
      </p:sp>
      <p:sp>
        <p:nvSpPr>
          <p:cNvPr id="40" name="文本框 39"/>
          <p:cNvSpPr txBox="1"/>
          <p:nvPr/>
        </p:nvSpPr>
        <p:spPr>
          <a:xfrm>
            <a:off x="7723466" y="1837037"/>
            <a:ext cx="18032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>
                <a:solidFill>
                  <a:schemeClr val="bg1"/>
                </a:solidFill>
              </a:rPr>
              <a:t>CONTROLLER</a:t>
            </a:r>
          </a:p>
        </p:txBody>
      </p:sp>
      <p:sp>
        <p:nvSpPr>
          <p:cNvPr id="44" name="文本框 43"/>
          <p:cNvSpPr txBox="1"/>
          <p:nvPr/>
        </p:nvSpPr>
        <p:spPr>
          <a:xfrm>
            <a:off x="2722015" y="1843675"/>
            <a:ext cx="12123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>
                <a:solidFill>
                  <a:schemeClr val="bg1"/>
                </a:solidFill>
              </a:rPr>
              <a:t>VIEW</a:t>
            </a:r>
          </a:p>
        </p:txBody>
      </p:sp>
      <p:sp>
        <p:nvSpPr>
          <p:cNvPr id="30" name="文本框 29"/>
          <p:cNvSpPr txBox="1"/>
          <p:nvPr/>
        </p:nvSpPr>
        <p:spPr>
          <a:xfrm>
            <a:off x="359592" y="1510314"/>
            <a:ext cx="1183143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kumimoji="1" lang="en-US" altLang="zh-CN" sz="2400" dirty="0" err="1" smtClean="0">
                <a:latin typeface="STSong" charset="-122"/>
                <a:ea typeface="STSong" charset="-122"/>
                <a:cs typeface="STSong" charset="-122"/>
              </a:rPr>
              <a:t>globalConfig.js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是</a:t>
            </a: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BIN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框架开发工程的总配置文件，一方面配置了框架需要数据，另一方面应用任意需要的配置数据也可以在这里配置，可通过</a:t>
            </a:r>
            <a:r>
              <a:rPr kumimoji="1" lang="en-US" altLang="zh-CN" sz="2400" dirty="0" err="1" smtClean="0">
                <a:latin typeface="STSong" charset="-122"/>
                <a:ea typeface="STSong" charset="-122"/>
                <a:cs typeface="STSong" charset="-122"/>
              </a:rPr>
              <a:t>bin.globalConfig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获取所有内容</a:t>
            </a:r>
            <a:r>
              <a:rPr kumimoji="1" lang="zh-CN" altLang="en-US" sz="2400" dirty="0">
                <a:latin typeface="STSong" charset="-122"/>
                <a:ea typeface="STSong" charset="-122"/>
                <a:cs typeface="STSong" charset="-122"/>
              </a:rPr>
              <a:t>；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主要包含以下几个部分：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359592" y="988368"/>
            <a:ext cx="520670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lnSpc>
                <a:spcPct val="150000"/>
              </a:lnSpc>
              <a:buFont typeface="Wingdings" charset="2"/>
              <a:buChar char="Ø"/>
            </a:pPr>
            <a:r>
              <a:rPr kumimoji="1" lang="en-US" altLang="zh-CN" sz="2800" b="1" dirty="0" err="1" smtClean="0">
                <a:latin typeface="STSong" charset="-122"/>
                <a:ea typeface="STSong" charset="-122"/>
                <a:cs typeface="STSong" charset="-122"/>
              </a:rPr>
              <a:t>globalConfig.js</a:t>
            </a:r>
            <a:endParaRPr kumimoji="1" lang="zh-CN" altLang="en-US" sz="2800" b="1" dirty="0" smtClean="0">
              <a:latin typeface="STSong" charset="-122"/>
              <a:ea typeface="STSong" charset="-122"/>
              <a:cs typeface="STSong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43792" y="4876800"/>
            <a:ext cx="520670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lnSpc>
                <a:spcPct val="150000"/>
              </a:lnSpc>
              <a:buFont typeface="Wingdings" charset="2"/>
              <a:buChar char="Ø"/>
            </a:pPr>
            <a:r>
              <a:rPr kumimoji="1" lang="en-US" altLang="zh-CN" sz="2800" b="1" dirty="0" smtClean="0">
                <a:latin typeface="STSong" charset="-122"/>
                <a:ea typeface="STSong" charset="-122"/>
                <a:cs typeface="STSong" charset="-122"/>
              </a:rPr>
              <a:t>basic</a:t>
            </a:r>
            <a:endParaRPr kumimoji="1" lang="zh-CN" altLang="en-US" sz="2800" b="1" dirty="0" smtClean="0">
              <a:latin typeface="STSong" charset="-122"/>
              <a:ea typeface="STSong" charset="-122"/>
              <a:cs typeface="STSong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59592" y="3115559"/>
            <a:ext cx="578276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lnSpc>
                <a:spcPct val="150000"/>
              </a:lnSpc>
              <a:buFont typeface="Wingdings" charset="2"/>
              <a:buChar char="l"/>
            </a:pP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basic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：应用基本配置</a:t>
            </a:r>
          </a:p>
          <a:p>
            <a:pPr marL="342900" indent="-342900" algn="l">
              <a:lnSpc>
                <a:spcPct val="150000"/>
              </a:lnSpc>
              <a:buFont typeface="Wingdings" charset="2"/>
              <a:buChar char="l"/>
            </a:pPr>
            <a:r>
              <a:rPr kumimoji="1" lang="en-US" altLang="zh-CN" sz="2000" dirty="0" err="1" smtClean="0">
                <a:latin typeface="STSong" charset="-122"/>
                <a:ea typeface="STSong" charset="-122"/>
                <a:cs typeface="STSong" charset="-122"/>
              </a:rPr>
              <a:t>runtimeConfig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：应用运行时配置</a:t>
            </a:r>
          </a:p>
          <a:p>
            <a:pPr marL="342900" indent="-342900" algn="l">
              <a:lnSpc>
                <a:spcPct val="150000"/>
              </a:lnSpc>
              <a:buFont typeface="Wingdings" charset="2"/>
              <a:buChar char="l"/>
            </a:pPr>
            <a:r>
              <a:rPr kumimoji="1" lang="en-US" altLang="zh-CN" sz="2000" dirty="0" err="1" smtClean="0">
                <a:latin typeface="STSong" charset="-122"/>
                <a:ea typeface="STSong" charset="-122"/>
                <a:cs typeface="STSong" charset="-122"/>
              </a:rPr>
              <a:t>requireConfig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：</a:t>
            </a:r>
            <a:r>
              <a:rPr kumimoji="1" lang="en-US" altLang="zh-CN" sz="2000" dirty="0" err="1" smtClean="0">
                <a:latin typeface="STSong" charset="-122"/>
                <a:ea typeface="STSong" charset="-122"/>
                <a:cs typeface="STSong" charset="-122"/>
              </a:rPr>
              <a:t>requirejs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配置</a:t>
            </a:r>
          </a:p>
          <a:p>
            <a:pPr marL="342900" indent="-342900" algn="l">
              <a:lnSpc>
                <a:spcPct val="150000"/>
              </a:lnSpc>
              <a:buFont typeface="Wingdings" charset="2"/>
              <a:buChar char="l"/>
            </a:pPr>
            <a:r>
              <a:rPr kumimoji="1" lang="en-US" altLang="zh-CN" sz="2000" dirty="0" err="1" smtClean="0">
                <a:latin typeface="STSong" charset="-122"/>
                <a:ea typeface="STSong" charset="-122"/>
                <a:cs typeface="STSong" charset="-122"/>
              </a:rPr>
              <a:t>classConfig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：</a:t>
            </a: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BIN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框架以及应用基础类配置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6378070" y="3115558"/>
            <a:ext cx="578276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lnSpc>
                <a:spcPct val="150000"/>
              </a:lnSpc>
              <a:buFont typeface="Wingdings" charset="2"/>
              <a:buChar char="l"/>
            </a:pPr>
            <a:r>
              <a:rPr kumimoji="1" lang="en-US" altLang="zh-CN" sz="2000" dirty="0" err="1" smtClean="0">
                <a:latin typeface="STSong" charset="-122"/>
                <a:ea typeface="STSong" charset="-122"/>
                <a:cs typeface="STSong" charset="-122"/>
              </a:rPr>
              <a:t>prloadConfig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：页面预加载配置</a:t>
            </a:r>
          </a:p>
          <a:p>
            <a:pPr marL="342900" indent="-342900" algn="l">
              <a:lnSpc>
                <a:spcPct val="150000"/>
              </a:lnSpc>
              <a:buFont typeface="Wingdings" charset="2"/>
              <a:buChar char="l"/>
            </a:pPr>
            <a:r>
              <a:rPr kumimoji="1" lang="en-US" altLang="zh-CN" sz="2000" dirty="0" err="1" smtClean="0">
                <a:latin typeface="STSong" charset="-122"/>
                <a:ea typeface="STSong" charset="-122"/>
                <a:cs typeface="STSong" charset="-122"/>
              </a:rPr>
              <a:t>componentConfig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：</a:t>
            </a: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BIN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框架组件自定义配置</a:t>
            </a:r>
          </a:p>
          <a:p>
            <a:pPr marL="342900" indent="-342900" algn="l">
              <a:lnSpc>
                <a:spcPct val="150000"/>
              </a:lnSpc>
              <a:buFont typeface="Wingdings" charset="2"/>
              <a:buChar char="l"/>
            </a:pPr>
            <a:r>
              <a:rPr kumimoji="1" lang="en-US" altLang="zh-CN" sz="2000" dirty="0" err="1" smtClean="0">
                <a:latin typeface="STSong" charset="-122"/>
                <a:ea typeface="STSong" charset="-122"/>
                <a:cs typeface="STSong" charset="-122"/>
              </a:rPr>
              <a:t>remConfig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：</a:t>
            </a: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rem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自适应配置</a:t>
            </a:r>
          </a:p>
          <a:p>
            <a:pPr marL="342900" indent="-342900" algn="l">
              <a:lnSpc>
                <a:spcPct val="150000"/>
              </a:lnSpc>
              <a:buFont typeface="Wingdings" charset="2"/>
              <a:buChar char="l"/>
            </a:pP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custom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：应用自定义配置</a:t>
            </a:r>
            <a:endParaRPr kumimoji="1" lang="zh-CN" altLang="en-US" sz="2000" dirty="0">
              <a:latin typeface="STSong" charset="-122"/>
              <a:ea typeface="STSong" charset="-122"/>
              <a:cs typeface="STSong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344034" y="5380856"/>
            <a:ext cx="601435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lnSpc>
                <a:spcPct val="150000"/>
              </a:lnSpc>
              <a:buFont typeface="Wingdings" charset="2"/>
              <a:buChar char="l"/>
            </a:pP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name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：应用名称</a:t>
            </a:r>
          </a:p>
          <a:p>
            <a:pPr marL="342900" indent="-342900" algn="l">
              <a:lnSpc>
                <a:spcPct val="150000"/>
              </a:lnSpc>
              <a:buFont typeface="Wingdings" charset="2"/>
              <a:buChar char="l"/>
            </a:pP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version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：应用版本</a:t>
            </a:r>
          </a:p>
          <a:p>
            <a:pPr marL="342900" indent="-342900" algn="l">
              <a:lnSpc>
                <a:spcPct val="150000"/>
              </a:lnSpc>
              <a:buFont typeface="Wingdings" charset="2"/>
              <a:buChar char="l"/>
            </a:pPr>
            <a:r>
              <a:rPr kumimoji="1" lang="en-US" altLang="zh-CN" sz="2000" dirty="0" err="1" smtClean="0">
                <a:latin typeface="STSong" charset="-122"/>
                <a:ea typeface="STSong" charset="-122"/>
                <a:cs typeface="STSong" charset="-122"/>
              </a:rPr>
              <a:t>appID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：应用</a:t>
            </a: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ID</a:t>
            </a:r>
            <a:endParaRPr kumimoji="1" lang="zh-CN" altLang="en-US" sz="2000" dirty="0" smtClean="0">
              <a:latin typeface="STSong" charset="-122"/>
              <a:ea typeface="STSong" charset="-122"/>
              <a:cs typeface="STSong" charset="-122"/>
            </a:endParaRPr>
          </a:p>
          <a:p>
            <a:pPr marL="342900" indent="-342900" algn="l">
              <a:lnSpc>
                <a:spcPct val="150000"/>
              </a:lnSpc>
              <a:buFont typeface="Wingdings" charset="2"/>
              <a:buChar char="l"/>
            </a:pP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runtime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：指定应用使用的运行时配置，和</a:t>
            </a:r>
            <a:r>
              <a:rPr kumimoji="1" lang="en-US" altLang="zh-CN" sz="2000" dirty="0" err="1" smtClean="0">
                <a:latin typeface="STSong" charset="-122"/>
                <a:ea typeface="STSong" charset="-122"/>
                <a:cs typeface="STSong" charset="-122"/>
              </a:rPr>
              <a:t>runtimeConfig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配合使用</a:t>
            </a:r>
          </a:p>
          <a:p>
            <a:pPr marL="342900" indent="-342900" algn="l">
              <a:lnSpc>
                <a:spcPct val="150000"/>
              </a:lnSpc>
              <a:buFont typeface="Wingdings" charset="2"/>
              <a:buChar char="l"/>
            </a:pPr>
            <a:r>
              <a:rPr kumimoji="1" lang="en-US" altLang="zh-CN" sz="2000" dirty="0" err="1">
                <a:latin typeface="STSong" charset="-122"/>
                <a:ea typeface="STSong" charset="-122"/>
                <a:cs typeface="STSong" charset="-122"/>
              </a:rPr>
              <a:t>pageIOAnim</a:t>
            </a:r>
            <a:r>
              <a:rPr kumimoji="1" lang="zh-CN" altLang="en-US" sz="2000" dirty="0">
                <a:latin typeface="STSong" charset="-122"/>
                <a:ea typeface="STSong" charset="-122"/>
                <a:cs typeface="STSong" charset="-122"/>
              </a:rPr>
              <a:t>：应用默认使用的过场动画</a:t>
            </a:r>
          </a:p>
          <a:p>
            <a:pPr algn="l">
              <a:lnSpc>
                <a:spcPct val="150000"/>
              </a:lnSpc>
            </a:pPr>
            <a:r>
              <a:rPr kumimoji="1" lang="zh-CN" altLang="en-US" sz="2000" dirty="0">
                <a:latin typeface="STSong" charset="-122"/>
                <a:ea typeface="STSong" charset="-122"/>
                <a:cs typeface="STSong" charset="-122"/>
              </a:rPr>
              <a:t>    －</a:t>
            </a:r>
            <a:r>
              <a:rPr kumimoji="1" lang="en-US" altLang="zh-CN" sz="2000" dirty="0" err="1">
                <a:latin typeface="STSong" charset="-122"/>
                <a:ea typeface="STSong" charset="-122"/>
                <a:cs typeface="STSong" charset="-122"/>
              </a:rPr>
              <a:t>noIO</a:t>
            </a:r>
            <a:r>
              <a:rPr kumimoji="1" lang="zh-CN" altLang="en-US" sz="2000" dirty="0">
                <a:latin typeface="STSong" charset="-122"/>
                <a:ea typeface="STSong" charset="-122"/>
                <a:cs typeface="STSong" charset="-122"/>
              </a:rPr>
              <a:t> 无过场动画  －</a:t>
            </a:r>
            <a:r>
              <a:rPr kumimoji="1" lang="en-US" altLang="zh-CN" sz="2000" dirty="0" err="1">
                <a:latin typeface="STSong" charset="-122"/>
                <a:ea typeface="STSong" charset="-122"/>
                <a:cs typeface="STSong" charset="-122"/>
              </a:rPr>
              <a:t>fadeIO</a:t>
            </a:r>
            <a:r>
              <a:rPr kumimoji="1" lang="zh-CN" altLang="en-US" sz="2000" dirty="0">
                <a:latin typeface="STSong" charset="-122"/>
                <a:ea typeface="STSong" charset="-122"/>
                <a:cs typeface="STSong" charset="-122"/>
              </a:rPr>
              <a:t> 淡入淡出</a:t>
            </a:r>
          </a:p>
          <a:p>
            <a:pPr algn="l">
              <a:lnSpc>
                <a:spcPct val="150000"/>
              </a:lnSpc>
            </a:pPr>
            <a:r>
              <a:rPr kumimoji="1" lang="zh-CN" altLang="en-US" sz="2000" dirty="0">
                <a:latin typeface="STSong" charset="-122"/>
                <a:ea typeface="STSong" charset="-122"/>
                <a:cs typeface="STSong" charset="-122"/>
              </a:rPr>
              <a:t>    －</a:t>
            </a:r>
            <a:r>
              <a:rPr kumimoji="1" lang="en-US" altLang="zh-CN" sz="2000" dirty="0" err="1">
                <a:latin typeface="STSong" charset="-122"/>
                <a:ea typeface="STSong" charset="-122"/>
                <a:cs typeface="STSong" charset="-122"/>
              </a:rPr>
              <a:t>rightIO</a:t>
            </a:r>
            <a:r>
              <a:rPr kumimoji="1" lang="en-US" altLang="zh-CN" sz="2000" dirty="0">
                <a:latin typeface="STSong" charset="-122"/>
                <a:ea typeface="STSong" charset="-122"/>
                <a:cs typeface="STSong" charset="-122"/>
              </a:rPr>
              <a:t> </a:t>
            </a:r>
            <a:r>
              <a:rPr kumimoji="1" lang="zh-CN" altLang="en-US" sz="2000" dirty="0">
                <a:latin typeface="STSong" charset="-122"/>
                <a:ea typeface="STSong" charset="-122"/>
                <a:cs typeface="STSong" charset="-122"/>
              </a:rPr>
              <a:t>右进右出  － </a:t>
            </a:r>
            <a:r>
              <a:rPr kumimoji="1" lang="en-US" altLang="zh-CN" sz="2000" dirty="0" err="1">
                <a:latin typeface="STSong" charset="-122"/>
                <a:ea typeface="STSong" charset="-122"/>
                <a:cs typeface="STSong" charset="-122"/>
              </a:rPr>
              <a:t>rightILeftO</a:t>
            </a:r>
            <a:r>
              <a:rPr kumimoji="1" lang="en-US" altLang="zh-CN" sz="2000" dirty="0">
                <a:latin typeface="STSong" charset="-122"/>
                <a:ea typeface="STSong" charset="-122"/>
                <a:cs typeface="STSong" charset="-122"/>
              </a:rPr>
              <a:t> </a:t>
            </a:r>
            <a:r>
              <a:rPr kumimoji="1" lang="zh-CN" altLang="en-US" sz="2000" dirty="0">
                <a:latin typeface="STSong" charset="-122"/>
                <a:ea typeface="STSong" charset="-122"/>
                <a:cs typeface="STSong" charset="-122"/>
              </a:rPr>
              <a:t>右进同时左出</a:t>
            </a:r>
          </a:p>
          <a:p>
            <a:pPr marL="342900" indent="-342900" algn="l">
              <a:lnSpc>
                <a:spcPct val="150000"/>
              </a:lnSpc>
              <a:buFont typeface="Wingdings" charset="2"/>
              <a:buChar char="l"/>
            </a:pPr>
            <a:endParaRPr kumimoji="1" lang="zh-CN" altLang="en-US" sz="2000" dirty="0" smtClean="0">
              <a:latin typeface="STSong" charset="-122"/>
              <a:ea typeface="STSong" charset="-122"/>
              <a:cs typeface="STSong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346886" y="5380856"/>
            <a:ext cx="6492218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lnSpc>
                <a:spcPct val="150000"/>
              </a:lnSpc>
              <a:buFont typeface="Wingdings" charset="2"/>
              <a:buChar char="l"/>
            </a:pP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placeholder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：图片延迟加载默认使用的</a:t>
            </a: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placeholder</a:t>
            </a:r>
            <a:endParaRPr kumimoji="1" lang="zh-CN" altLang="en-US" sz="2000" dirty="0" smtClean="0">
              <a:latin typeface="STSong" charset="-122"/>
              <a:ea typeface="STSong" charset="-122"/>
              <a:cs typeface="STSong" charset="-122"/>
            </a:endParaRPr>
          </a:p>
          <a:p>
            <a:pPr marL="342900" indent="-342900" algn="l">
              <a:lnSpc>
                <a:spcPct val="150000"/>
              </a:lnSpc>
              <a:buFont typeface="Wingdings" charset="2"/>
              <a:buChar char="l"/>
            </a:pPr>
            <a:r>
              <a:rPr kumimoji="1" lang="en-US" altLang="zh-CN" sz="2000" dirty="0" err="1" smtClean="0">
                <a:latin typeface="STSong" charset="-122"/>
                <a:ea typeface="STSong" charset="-122"/>
                <a:cs typeface="STSong" charset="-122"/>
              </a:rPr>
              <a:t>makSDK</a:t>
            </a: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 : 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应用使用的百度地图版本，不配置即不使用地图</a:t>
            </a:r>
          </a:p>
          <a:p>
            <a:pPr marL="342900" indent="-342900" algn="l">
              <a:lnSpc>
                <a:spcPct val="150000"/>
              </a:lnSpc>
              <a:buFont typeface="Wingdings" charset="2"/>
              <a:buChar char="l"/>
            </a:pP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left/top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：</a:t>
            </a: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BIN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支持显示区域自定义，</a:t>
            </a: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left/top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指定区域左边和上边位置</a:t>
            </a:r>
          </a:p>
          <a:p>
            <a:pPr marL="342900" indent="-342900" algn="l">
              <a:lnSpc>
                <a:spcPct val="150000"/>
              </a:lnSpc>
              <a:buFont typeface="Wingdings" charset="2"/>
              <a:buChar char="l"/>
            </a:pP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width/height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：指定显示区域大小，如果不指定则自适应大小，如果指定</a:t>
            </a: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fixed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则始终使用第一次确定的大小</a:t>
            </a:r>
          </a:p>
        </p:txBody>
      </p:sp>
    </p:spTree>
    <p:extLst>
      <p:ext uri="{BB962C8B-B14F-4D97-AF65-F5344CB8AC3E}">
        <p14:creationId xmlns:p14="http://schemas.microsoft.com/office/powerpoint/2010/main" val="57902831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62"/>
          <p:cNvSpPr/>
          <p:nvPr/>
        </p:nvSpPr>
        <p:spPr>
          <a:xfrm>
            <a:off x="14287" y="944807"/>
            <a:ext cx="12824817" cy="45719"/>
          </a:xfrm>
          <a:prstGeom prst="rect">
            <a:avLst/>
          </a:prstGeom>
          <a:solidFill>
            <a:srgbClr val="00B0F0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300">
                <a:solidFill>
                  <a:srgbClr val="FFFFFF"/>
                </a:solidFill>
                <a:latin typeface="楷体_GB2312"/>
                <a:ea typeface="楷体_GB2312"/>
                <a:cs typeface="楷体_GB2312"/>
                <a:sym typeface="楷体_GB2312"/>
              </a:defRPr>
            </a:pPr>
            <a:endParaRPr/>
          </a:p>
        </p:txBody>
      </p:sp>
      <p:sp>
        <p:nvSpPr>
          <p:cNvPr id="43" name="标题 1"/>
          <p:cNvSpPr txBox="1">
            <a:spLocks/>
          </p:cNvSpPr>
          <p:nvPr/>
        </p:nvSpPr>
        <p:spPr>
          <a:xfrm>
            <a:off x="359594" y="158175"/>
            <a:ext cx="10388029" cy="741859"/>
          </a:xfrm>
          <a:prstGeom prst="rect">
            <a:avLst/>
          </a:prstGeom>
        </p:spPr>
        <p:txBody>
          <a:bodyPr vert="horz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+mj-lt"/>
                <a:ea typeface="+mj-ea"/>
                <a:cs typeface="+mj-cs"/>
                <a:sym typeface="Gill Sans" pitchFamily="-8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9pPr>
          </a:lstStyle>
          <a:p>
            <a:pPr algn="l"/>
            <a:r>
              <a:rPr lang="zh-CN" altLang="en-US" sz="4000" kern="0" dirty="0" smtClean="0"/>
              <a:t>配置详解</a:t>
            </a:r>
            <a:endParaRPr lang="zh-CN" altLang="en-US" sz="4000" kern="0" dirty="0"/>
          </a:p>
        </p:txBody>
      </p:sp>
      <p:sp>
        <p:nvSpPr>
          <p:cNvPr id="40" name="文本框 39"/>
          <p:cNvSpPr txBox="1"/>
          <p:nvPr/>
        </p:nvSpPr>
        <p:spPr>
          <a:xfrm>
            <a:off x="7723466" y="1837037"/>
            <a:ext cx="18032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>
                <a:solidFill>
                  <a:schemeClr val="bg1"/>
                </a:solidFill>
              </a:rPr>
              <a:t>CONTROLLER</a:t>
            </a:r>
          </a:p>
        </p:txBody>
      </p:sp>
      <p:sp>
        <p:nvSpPr>
          <p:cNvPr id="44" name="文本框 43"/>
          <p:cNvSpPr txBox="1"/>
          <p:nvPr/>
        </p:nvSpPr>
        <p:spPr>
          <a:xfrm>
            <a:off x="2722015" y="1843675"/>
            <a:ext cx="12123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>
                <a:solidFill>
                  <a:schemeClr val="bg1"/>
                </a:solidFill>
              </a:rPr>
              <a:t>VIEW</a:t>
            </a:r>
          </a:p>
        </p:txBody>
      </p:sp>
      <p:sp>
        <p:nvSpPr>
          <p:cNvPr id="30" name="文本框 29"/>
          <p:cNvSpPr txBox="1"/>
          <p:nvPr/>
        </p:nvSpPr>
        <p:spPr>
          <a:xfrm>
            <a:off x="359592" y="1545897"/>
            <a:ext cx="1183143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应用在开发中或者发布时，会使用不同的环境，比如：服务器地址、调试是否打开等等；针对这种场景，</a:t>
            </a: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BIN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中可以定义多种运行时配置，在开发或发布时（甚至应用运行时）进行切，通过</a:t>
            </a: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basic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中</a:t>
            </a: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runtime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进行切换设定，可通过</a:t>
            </a:r>
            <a:r>
              <a:rPr kumimoji="1" lang="en-US" altLang="zh-CN" sz="2400" dirty="0" err="1" smtClean="0">
                <a:latin typeface="STSong" charset="-122"/>
                <a:ea typeface="STSong" charset="-122"/>
                <a:cs typeface="STSong" charset="-122"/>
              </a:rPr>
              <a:t>bin.runtimeConfig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获取当前使用的运行时配置。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359592" y="988368"/>
            <a:ext cx="520670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lnSpc>
                <a:spcPct val="150000"/>
              </a:lnSpc>
              <a:buFont typeface="Wingdings" charset="2"/>
              <a:buChar char="Ø"/>
            </a:pPr>
            <a:r>
              <a:rPr kumimoji="1" lang="en-US" altLang="zh-CN" sz="2800" b="1" dirty="0" err="1" smtClean="0">
                <a:latin typeface="STSong" charset="-122"/>
                <a:ea typeface="STSong" charset="-122"/>
                <a:cs typeface="STSong" charset="-122"/>
              </a:rPr>
              <a:t>runtimeConfig</a:t>
            </a:r>
            <a:endParaRPr kumimoji="1" lang="zh-CN" altLang="en-US" sz="2800" b="1" dirty="0" smtClean="0">
              <a:latin typeface="STSong" charset="-122"/>
              <a:ea typeface="STSong" charset="-122"/>
              <a:cs typeface="STSong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59592" y="3700279"/>
            <a:ext cx="5782768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lnSpc>
                <a:spcPct val="150000"/>
              </a:lnSpc>
              <a:buFont typeface="Wingdings" charset="2"/>
              <a:buChar char="l"/>
            </a:pP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debug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：是否开启调试按钮</a:t>
            </a:r>
          </a:p>
          <a:p>
            <a:pPr marL="342900" indent="-342900" algn="l">
              <a:lnSpc>
                <a:spcPct val="150000"/>
              </a:lnSpc>
              <a:buFont typeface="Wingdings" charset="2"/>
              <a:buChar char="l"/>
            </a:pPr>
            <a:r>
              <a:rPr kumimoji="1" lang="en-US" altLang="zh-CN" sz="2000" dirty="0" err="1" smtClean="0">
                <a:latin typeface="STSong" charset="-122"/>
                <a:ea typeface="STSong" charset="-122"/>
                <a:cs typeface="STSong" charset="-122"/>
              </a:rPr>
              <a:t>useLSCache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：是否开启本地化功能，建议发布时使用</a:t>
            </a:r>
          </a:p>
          <a:p>
            <a:pPr marL="342900" indent="-342900" algn="l">
              <a:lnSpc>
                <a:spcPct val="150000"/>
              </a:lnSpc>
              <a:buFont typeface="Wingdings" charset="2"/>
              <a:buChar char="l"/>
            </a:pPr>
            <a:r>
              <a:rPr kumimoji="1" lang="en-US" altLang="zh-CN" sz="2000" dirty="0" err="1" smtClean="0">
                <a:latin typeface="STSong" charset="-122"/>
                <a:ea typeface="STSong" charset="-122"/>
                <a:cs typeface="STSong" charset="-122"/>
              </a:rPr>
              <a:t>usePRLoader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：是否开启预加载功能，开启后</a:t>
            </a:r>
            <a:r>
              <a:rPr kumimoji="1" lang="en-US" altLang="zh-CN" sz="2000" dirty="0" err="1" smtClean="0">
                <a:latin typeface="STSong" charset="-122"/>
                <a:ea typeface="STSong" charset="-122"/>
                <a:cs typeface="STSong" charset="-122"/>
              </a:rPr>
              <a:t>prloadConfig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生效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6378070" y="3700279"/>
            <a:ext cx="5782768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lnSpc>
                <a:spcPct val="150000"/>
              </a:lnSpc>
              <a:buFont typeface="Wingdings" charset="2"/>
              <a:buChar char="l"/>
            </a:pPr>
            <a:r>
              <a:rPr kumimoji="1" lang="en-US" altLang="zh-CN" sz="2000" dirty="0" err="1">
                <a:latin typeface="STSong" charset="-122"/>
                <a:ea typeface="STSong" charset="-122"/>
                <a:cs typeface="STSong" charset="-122"/>
              </a:rPr>
              <a:t>useNetLocal</a:t>
            </a:r>
            <a:r>
              <a:rPr kumimoji="1" lang="zh-CN" altLang="en-US" sz="2000" dirty="0">
                <a:latin typeface="STSong" charset="-122"/>
                <a:ea typeface="STSong" charset="-122"/>
                <a:cs typeface="STSong" charset="-122"/>
              </a:rPr>
              <a:t>：是否开启网络</a:t>
            </a:r>
            <a:r>
              <a:rPr kumimoji="1" lang="en-US" altLang="zh-CN" sz="2000" dirty="0">
                <a:latin typeface="STSong" charset="-122"/>
                <a:ea typeface="STSong" charset="-122"/>
                <a:cs typeface="STSong" charset="-122"/>
              </a:rPr>
              <a:t>API</a:t>
            </a:r>
            <a:r>
              <a:rPr kumimoji="1" lang="zh-CN" altLang="en-US" sz="2000" dirty="0">
                <a:latin typeface="STSong" charset="-122"/>
                <a:ea typeface="STSong" charset="-122"/>
                <a:cs typeface="STSong" charset="-122"/>
              </a:rPr>
              <a:t>本地数据</a:t>
            </a:r>
            <a:r>
              <a:rPr kumimoji="1" lang="en-US" altLang="zh-CN" sz="2000" dirty="0">
                <a:latin typeface="STSong" charset="-122"/>
                <a:ea typeface="STSong" charset="-122"/>
                <a:cs typeface="STSong" charset="-122"/>
              </a:rPr>
              <a:t>Mock</a:t>
            </a:r>
            <a:r>
              <a:rPr kumimoji="1" lang="zh-CN" altLang="en-US" sz="2000" dirty="0">
                <a:latin typeface="STSong" charset="-122"/>
                <a:ea typeface="STSong" charset="-122"/>
                <a:cs typeface="STSong" charset="-122"/>
              </a:rPr>
              <a:t>功能，开启后</a:t>
            </a:r>
            <a:r>
              <a:rPr kumimoji="1" lang="en-US" altLang="zh-CN" sz="2000" dirty="0" err="1">
                <a:latin typeface="STSong" charset="-122"/>
                <a:ea typeface="STSong" charset="-122"/>
                <a:cs typeface="STSong" charset="-122"/>
              </a:rPr>
              <a:t>netLocalConfig.js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生效</a:t>
            </a:r>
          </a:p>
          <a:p>
            <a:pPr marL="342900" indent="-342900" algn="l">
              <a:lnSpc>
                <a:spcPct val="150000"/>
              </a:lnSpc>
              <a:buFont typeface="Wingdings" charset="2"/>
              <a:buChar char="l"/>
            </a:pP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server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：网络</a:t>
            </a: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API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服务器地址</a:t>
            </a:r>
          </a:p>
          <a:p>
            <a:pPr marL="342900" indent="-342900" algn="l">
              <a:lnSpc>
                <a:spcPct val="150000"/>
              </a:lnSpc>
              <a:buFont typeface="Wingdings" charset="2"/>
              <a:buChar char="l"/>
            </a:pP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timeout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：网络</a:t>
            </a: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API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请求默认</a:t>
            </a: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timeout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时间</a:t>
            </a:r>
          </a:p>
          <a:p>
            <a:pPr marL="342900" indent="-342900" algn="l">
              <a:lnSpc>
                <a:spcPct val="150000"/>
              </a:lnSpc>
              <a:buFont typeface="Wingdings" charset="2"/>
              <a:buChar char="l"/>
            </a:pPr>
            <a:r>
              <a:rPr kumimoji="1" lang="en-US" altLang="zh-CN" sz="2000" dirty="0" err="1" smtClean="0">
                <a:latin typeface="STSong" charset="-122"/>
                <a:ea typeface="STSong" charset="-122"/>
                <a:cs typeface="STSong" charset="-122"/>
              </a:rPr>
              <a:t>maxCacheDuration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：网络</a:t>
            </a: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API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缓存时长</a:t>
            </a:r>
            <a:endParaRPr kumimoji="1" lang="zh-CN" altLang="en-US" sz="2000" dirty="0">
              <a:latin typeface="STSong" charset="-122"/>
              <a:ea typeface="STSong" charset="-122"/>
              <a:cs typeface="STSong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2762576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62"/>
          <p:cNvSpPr/>
          <p:nvPr/>
        </p:nvSpPr>
        <p:spPr>
          <a:xfrm>
            <a:off x="14287" y="944807"/>
            <a:ext cx="12824817" cy="45719"/>
          </a:xfrm>
          <a:prstGeom prst="rect">
            <a:avLst/>
          </a:prstGeom>
          <a:solidFill>
            <a:srgbClr val="00B0F0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300">
                <a:solidFill>
                  <a:srgbClr val="FFFFFF"/>
                </a:solidFill>
                <a:latin typeface="楷体_GB2312"/>
                <a:ea typeface="楷体_GB2312"/>
                <a:cs typeface="楷体_GB2312"/>
                <a:sym typeface="楷体_GB2312"/>
              </a:defRPr>
            </a:pPr>
            <a:endParaRPr/>
          </a:p>
        </p:txBody>
      </p:sp>
      <p:sp>
        <p:nvSpPr>
          <p:cNvPr id="43" name="标题 1"/>
          <p:cNvSpPr txBox="1">
            <a:spLocks/>
          </p:cNvSpPr>
          <p:nvPr/>
        </p:nvSpPr>
        <p:spPr>
          <a:xfrm>
            <a:off x="359594" y="158175"/>
            <a:ext cx="10388029" cy="741859"/>
          </a:xfrm>
          <a:prstGeom prst="rect">
            <a:avLst/>
          </a:prstGeom>
        </p:spPr>
        <p:txBody>
          <a:bodyPr vert="horz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+mj-lt"/>
                <a:ea typeface="+mj-ea"/>
                <a:cs typeface="+mj-cs"/>
                <a:sym typeface="Gill Sans" pitchFamily="-8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9pPr>
          </a:lstStyle>
          <a:p>
            <a:pPr algn="l"/>
            <a:r>
              <a:rPr lang="zh-CN" altLang="en-US" sz="4000" kern="0" dirty="0" smtClean="0"/>
              <a:t>配置详解</a:t>
            </a:r>
            <a:endParaRPr lang="zh-CN" altLang="en-US" sz="4000" kern="0" dirty="0"/>
          </a:p>
        </p:txBody>
      </p:sp>
      <p:sp>
        <p:nvSpPr>
          <p:cNvPr id="40" name="文本框 39"/>
          <p:cNvSpPr txBox="1"/>
          <p:nvPr/>
        </p:nvSpPr>
        <p:spPr>
          <a:xfrm>
            <a:off x="7723466" y="1837037"/>
            <a:ext cx="18032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>
                <a:solidFill>
                  <a:schemeClr val="bg1"/>
                </a:solidFill>
              </a:rPr>
              <a:t>CONTROLLER</a:t>
            </a:r>
          </a:p>
        </p:txBody>
      </p:sp>
      <p:sp>
        <p:nvSpPr>
          <p:cNvPr id="44" name="文本框 43"/>
          <p:cNvSpPr txBox="1"/>
          <p:nvPr/>
        </p:nvSpPr>
        <p:spPr>
          <a:xfrm>
            <a:off x="2722015" y="1843675"/>
            <a:ext cx="12123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>
                <a:solidFill>
                  <a:schemeClr val="bg1"/>
                </a:solidFill>
              </a:rPr>
              <a:t>VIEW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359592" y="988368"/>
            <a:ext cx="520670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lnSpc>
                <a:spcPct val="150000"/>
              </a:lnSpc>
              <a:buFont typeface="Wingdings" charset="2"/>
              <a:buChar char="Ø"/>
            </a:pPr>
            <a:r>
              <a:rPr kumimoji="1" lang="en-US" altLang="zh-CN" sz="2800" b="1" dirty="0" err="1" smtClean="0">
                <a:latin typeface="STSong" charset="-122"/>
                <a:ea typeface="STSong" charset="-122"/>
                <a:cs typeface="STSong" charset="-122"/>
              </a:rPr>
              <a:t>runtimeConfig</a:t>
            </a:r>
            <a:endParaRPr kumimoji="1" lang="zh-CN" altLang="en-US" sz="2800" b="1" dirty="0" smtClean="0">
              <a:latin typeface="STSong" charset="-122"/>
              <a:ea typeface="STSong" charset="-122"/>
              <a:cs typeface="STSong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94304" y="1712040"/>
            <a:ext cx="6396128" cy="655564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algn="l"/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……</a:t>
            </a:r>
          </a:p>
          <a:p>
            <a:pPr algn="l"/>
            <a:r>
              <a:rPr kumimoji="1" lang="en-US" altLang="zh-CN" sz="2000" i="1" dirty="0" err="1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runtime:”RELEASE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”</a:t>
            </a:r>
            <a:r>
              <a:rPr kumimoji="1" lang="en-US" altLang="zh-CN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,</a:t>
            </a:r>
            <a:endParaRPr kumimoji="1" lang="zh-CN" altLang="en-US" sz="20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……</a:t>
            </a:r>
          </a:p>
          <a:p>
            <a:pPr algn="l"/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DEBUG :</a:t>
            </a:r>
            <a:endParaRPr kumimoji="1" lang="zh-CN" altLang="en-US" sz="20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{</a:t>
            </a:r>
            <a:endParaRPr kumimoji="1" lang="zh-CN" altLang="en-US" sz="20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zh-CN" altLang="en-US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debug </a:t>
            </a:r>
            <a:r>
              <a:rPr kumimoji="1" lang="en-US" altLang="zh-CN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: 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true,</a:t>
            </a:r>
            <a:endParaRPr kumimoji="1" lang="zh-CN" altLang="en-US" sz="20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zh-CN" altLang="en-US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en-US" altLang="zh-CN" sz="2000" i="1" dirty="0" err="1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useLSCache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 </a:t>
            </a:r>
            <a:r>
              <a:rPr kumimoji="1" lang="en-US" altLang="zh-CN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: 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false,</a:t>
            </a:r>
            <a:endParaRPr kumimoji="1" lang="zh-CN" altLang="en-US" sz="20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zh-CN" altLang="en-US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en-US" altLang="zh-CN" sz="2000" i="1" dirty="0" err="1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usePRLoader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 </a:t>
            </a:r>
            <a:r>
              <a:rPr kumimoji="1" lang="en-US" altLang="zh-CN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: 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false,</a:t>
            </a:r>
            <a:endParaRPr kumimoji="1" lang="zh-CN" altLang="en-US" sz="20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zh-CN" altLang="en-US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en-US" altLang="zh-CN" sz="2000" i="1" dirty="0" err="1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useNetLocal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 </a:t>
            </a:r>
            <a:r>
              <a:rPr kumimoji="1" lang="en-US" altLang="zh-CN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: 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true,</a:t>
            </a:r>
            <a:endParaRPr kumimoji="1" lang="zh-CN" altLang="en-US" sz="20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zh-CN" altLang="en-US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server </a:t>
            </a:r>
            <a:r>
              <a:rPr kumimoji="1" lang="en-US" altLang="zh-CN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: 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“http</a:t>
            </a:r>
            <a:r>
              <a:rPr kumimoji="1" lang="en-US" altLang="zh-CN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://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localhost:8081”,</a:t>
            </a:r>
            <a:endParaRPr kumimoji="1" lang="zh-CN" altLang="en-US" sz="20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zh-CN" altLang="en-US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timeout </a:t>
            </a:r>
            <a:r>
              <a:rPr kumimoji="1" lang="en-US" altLang="zh-CN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: 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20000,</a:t>
            </a:r>
            <a:endParaRPr kumimoji="1" lang="zh-CN" altLang="en-US" sz="20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zh-CN" altLang="en-US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en-US" altLang="zh-CN" sz="2000" i="1" dirty="0" err="1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maxCacheDuration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 </a:t>
            </a:r>
            <a:r>
              <a:rPr kumimoji="1" lang="en-US" altLang="zh-CN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: 20000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,</a:t>
            </a:r>
            <a:endParaRPr kumimoji="1" lang="zh-CN" altLang="en-US" sz="20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},</a:t>
            </a:r>
            <a:endParaRPr kumimoji="1" lang="zh-CN" altLang="en-US" sz="20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RELEASE :</a:t>
            </a:r>
            <a:endParaRPr kumimoji="1" lang="zh-CN" altLang="en-US" sz="20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{</a:t>
            </a:r>
            <a:endParaRPr kumimoji="1" lang="zh-CN" altLang="en-US" sz="20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zh-CN" altLang="en-US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debug </a:t>
            </a:r>
            <a:r>
              <a:rPr kumimoji="1" lang="en-US" altLang="zh-CN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: 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true,</a:t>
            </a:r>
            <a:endParaRPr kumimoji="1" lang="zh-CN" altLang="en-US" sz="20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zh-CN" altLang="en-US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en-US" altLang="zh-CN" sz="2000" i="1" dirty="0" err="1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useLSCache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 </a:t>
            </a:r>
            <a:r>
              <a:rPr kumimoji="1" lang="en-US" altLang="zh-CN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: true,		</a:t>
            </a:r>
            <a:endParaRPr kumimoji="1" lang="zh-CN" altLang="en-US" sz="20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zh-CN" altLang="en-US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en-US" altLang="zh-CN" sz="2000" i="1" dirty="0" err="1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useNetLocal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 </a:t>
            </a:r>
            <a:r>
              <a:rPr kumimoji="1" lang="en-US" altLang="zh-CN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: true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,</a:t>
            </a:r>
            <a:endParaRPr kumimoji="1" lang="zh-CN" altLang="en-US" sz="20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zh-CN" altLang="en-US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……</a:t>
            </a:r>
            <a:r>
              <a:rPr kumimoji="1" lang="en-US" altLang="zh-CN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</a:t>
            </a:r>
            <a:endParaRPr kumimoji="1" lang="zh-CN" altLang="en-US" sz="20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},</a:t>
            </a:r>
          </a:p>
          <a:p>
            <a:pPr algn="l"/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……</a:t>
            </a:r>
            <a:endParaRPr kumimoji="1" lang="zh-CN" altLang="en-US" sz="20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</p:txBody>
      </p:sp>
      <p:sp>
        <p:nvSpPr>
          <p:cNvPr id="2" name="矩形 1"/>
          <p:cNvSpPr/>
          <p:nvPr/>
        </p:nvSpPr>
        <p:spPr bwMode="auto">
          <a:xfrm>
            <a:off x="394304" y="1996480"/>
            <a:ext cx="5171992" cy="452066"/>
          </a:xfrm>
          <a:prstGeom prst="rect">
            <a:avLst/>
          </a:prstGeom>
          <a:noFill/>
          <a:ln w="25400" cap="flat" cmpd="sng" algn="ctr">
            <a:solidFill>
              <a:srgbClr val="FF26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Heiti SC Light" charset="0"/>
              <a:cs typeface="Heiti SC Light" charset="0"/>
              <a:sym typeface="Gill Sans" charset="0"/>
            </a:endParaRPr>
          </a:p>
        </p:txBody>
      </p:sp>
      <p:sp>
        <p:nvSpPr>
          <p:cNvPr id="12" name="矩形 11"/>
          <p:cNvSpPr/>
          <p:nvPr/>
        </p:nvSpPr>
        <p:spPr bwMode="auto">
          <a:xfrm>
            <a:off x="451504" y="5740896"/>
            <a:ext cx="5114792" cy="2160240"/>
          </a:xfrm>
          <a:prstGeom prst="rect">
            <a:avLst/>
          </a:prstGeom>
          <a:noFill/>
          <a:ln w="25400" cap="flat" cmpd="sng" algn="ctr">
            <a:solidFill>
              <a:srgbClr val="FF26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Heiti SC Light" charset="0"/>
              <a:cs typeface="Heiti SC Light" charset="0"/>
              <a:sym typeface="Gill Sans" charset="0"/>
            </a:endParaRPr>
          </a:p>
        </p:txBody>
      </p:sp>
      <p:sp>
        <p:nvSpPr>
          <p:cNvPr id="3" name="左弧形箭头 2"/>
          <p:cNvSpPr/>
          <p:nvPr/>
        </p:nvSpPr>
        <p:spPr bwMode="auto">
          <a:xfrm>
            <a:off x="5638304" y="2068488"/>
            <a:ext cx="1008112" cy="4968552"/>
          </a:xfrm>
          <a:prstGeom prst="curvedLeftArrow">
            <a:avLst/>
          </a:prstGeom>
          <a:solidFill>
            <a:srgbClr val="00B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Heiti SC Light" charset="0"/>
              <a:cs typeface="Heiti SC Light" charset="0"/>
              <a:sym typeface="Gill Sans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862440" y="1727032"/>
            <a:ext cx="540490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en-US" altLang="zh-CN" sz="2800" dirty="0" smtClean="0">
                <a:latin typeface="STSong" charset="-122"/>
                <a:ea typeface="STSong" charset="-122"/>
                <a:cs typeface="STSong" charset="-122"/>
              </a:rPr>
              <a:t>runtime</a:t>
            </a:r>
            <a:r>
              <a:rPr kumimoji="1" lang="zh-CN" altLang="en-US" sz="2800" dirty="0" smtClean="0">
                <a:latin typeface="STSong" charset="-122"/>
                <a:ea typeface="STSong" charset="-122"/>
                <a:cs typeface="STSong" charset="-122"/>
              </a:rPr>
              <a:t>指定了当前使用</a:t>
            </a:r>
            <a:r>
              <a:rPr kumimoji="1" lang="en-US" altLang="zh-CN" sz="2800" dirty="0" smtClean="0">
                <a:latin typeface="STSong" charset="-122"/>
                <a:ea typeface="STSong" charset="-122"/>
                <a:cs typeface="STSong" charset="-122"/>
              </a:rPr>
              <a:t>RELEASE</a:t>
            </a:r>
            <a:r>
              <a:rPr kumimoji="1" lang="zh-CN" altLang="en-US" sz="2800" dirty="0" smtClean="0">
                <a:latin typeface="STSong" charset="-122"/>
                <a:ea typeface="STSong" charset="-122"/>
                <a:cs typeface="STSong" charset="-122"/>
              </a:rPr>
              <a:t>配置，因此</a:t>
            </a:r>
            <a:r>
              <a:rPr kumimoji="1" lang="en-US" altLang="zh-CN" sz="2800" dirty="0" err="1" smtClean="0">
                <a:latin typeface="STSong" charset="-122"/>
                <a:ea typeface="STSong" charset="-122"/>
                <a:cs typeface="STSong" charset="-122"/>
              </a:rPr>
              <a:t>bin.runtimeConfig</a:t>
            </a:r>
            <a:r>
              <a:rPr kumimoji="1" lang="en-US" altLang="zh-CN" sz="2800" dirty="0" smtClean="0">
                <a:latin typeface="STSong" charset="-122"/>
                <a:ea typeface="STSong" charset="-122"/>
                <a:cs typeface="STSong" charset="-122"/>
              </a:rPr>
              <a:t> == </a:t>
            </a:r>
            <a:r>
              <a:rPr kumimoji="1" lang="en-US" altLang="zh-CN" sz="2800" dirty="0" err="1" smtClean="0">
                <a:latin typeface="STSong" charset="-122"/>
                <a:ea typeface="STSong" charset="-122"/>
                <a:cs typeface="STSong" charset="-122"/>
              </a:rPr>
              <a:t>bin.globalConfig.RELEASE</a:t>
            </a:r>
            <a:endParaRPr kumimoji="1" lang="zh-CN" altLang="en-US" sz="2800" dirty="0">
              <a:latin typeface="STSong" charset="-122"/>
              <a:ea typeface="STSong" charset="-122"/>
              <a:cs typeface="STSong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2614799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62"/>
          <p:cNvSpPr/>
          <p:nvPr/>
        </p:nvSpPr>
        <p:spPr>
          <a:xfrm>
            <a:off x="14287" y="944807"/>
            <a:ext cx="12824817" cy="45719"/>
          </a:xfrm>
          <a:prstGeom prst="rect">
            <a:avLst/>
          </a:prstGeom>
          <a:solidFill>
            <a:srgbClr val="00B0F0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300">
                <a:solidFill>
                  <a:srgbClr val="FFFFFF"/>
                </a:solidFill>
                <a:latin typeface="楷体_GB2312"/>
                <a:ea typeface="楷体_GB2312"/>
                <a:cs typeface="楷体_GB2312"/>
                <a:sym typeface="楷体_GB2312"/>
              </a:defRPr>
            </a:pPr>
            <a:endParaRPr/>
          </a:p>
        </p:txBody>
      </p:sp>
      <p:sp>
        <p:nvSpPr>
          <p:cNvPr id="43" name="标题 1"/>
          <p:cNvSpPr txBox="1">
            <a:spLocks/>
          </p:cNvSpPr>
          <p:nvPr/>
        </p:nvSpPr>
        <p:spPr>
          <a:xfrm>
            <a:off x="359594" y="158175"/>
            <a:ext cx="10388029" cy="741859"/>
          </a:xfrm>
          <a:prstGeom prst="rect">
            <a:avLst/>
          </a:prstGeom>
        </p:spPr>
        <p:txBody>
          <a:bodyPr vert="horz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+mj-lt"/>
                <a:ea typeface="+mj-ea"/>
                <a:cs typeface="+mj-cs"/>
                <a:sym typeface="Gill Sans" pitchFamily="-8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9pPr>
          </a:lstStyle>
          <a:p>
            <a:pPr algn="l"/>
            <a:r>
              <a:rPr lang="zh-CN" altLang="en-US" sz="4000" kern="0" dirty="0" smtClean="0"/>
              <a:t>配置详解</a:t>
            </a:r>
            <a:endParaRPr lang="zh-CN" altLang="en-US" sz="4000" kern="0" dirty="0"/>
          </a:p>
        </p:txBody>
      </p:sp>
      <p:sp>
        <p:nvSpPr>
          <p:cNvPr id="40" name="文本框 39"/>
          <p:cNvSpPr txBox="1"/>
          <p:nvPr/>
        </p:nvSpPr>
        <p:spPr>
          <a:xfrm>
            <a:off x="7723466" y="1837037"/>
            <a:ext cx="18032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>
                <a:solidFill>
                  <a:schemeClr val="bg1"/>
                </a:solidFill>
              </a:rPr>
              <a:t>CONTROLLER</a:t>
            </a:r>
          </a:p>
        </p:txBody>
      </p:sp>
      <p:sp>
        <p:nvSpPr>
          <p:cNvPr id="44" name="文本框 43"/>
          <p:cNvSpPr txBox="1"/>
          <p:nvPr/>
        </p:nvSpPr>
        <p:spPr>
          <a:xfrm>
            <a:off x="2722015" y="1843675"/>
            <a:ext cx="12123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>
                <a:solidFill>
                  <a:schemeClr val="bg1"/>
                </a:solidFill>
              </a:rPr>
              <a:t>VIEW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359592" y="988368"/>
            <a:ext cx="520670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lnSpc>
                <a:spcPct val="150000"/>
              </a:lnSpc>
              <a:buFont typeface="Wingdings" charset="2"/>
              <a:buChar char="Ø"/>
            </a:pPr>
            <a:r>
              <a:rPr kumimoji="1" lang="en-US" altLang="zh-CN" sz="2800" b="1" dirty="0" err="1" smtClean="0">
                <a:latin typeface="STSong" charset="-122"/>
                <a:ea typeface="STSong" charset="-122"/>
                <a:cs typeface="STSong" charset="-122"/>
              </a:rPr>
              <a:t>requireConfig</a:t>
            </a:r>
            <a:endParaRPr kumimoji="1" lang="zh-CN" altLang="en-US" sz="2800" b="1" dirty="0" smtClean="0">
              <a:latin typeface="STSong" charset="-122"/>
              <a:ea typeface="STSong" charset="-122"/>
              <a:cs typeface="STSong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59592" y="1545897"/>
            <a:ext cx="118314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BIN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使用</a:t>
            </a:r>
            <a:r>
              <a:rPr kumimoji="1" lang="en-US" altLang="zh-CN" sz="2400" dirty="0" err="1" smtClean="0">
                <a:latin typeface="STSong" charset="-122"/>
                <a:ea typeface="STSong" charset="-122"/>
                <a:cs typeface="STSong" charset="-122"/>
              </a:rPr>
              <a:t>requirejs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做模块管理，应用可通过</a:t>
            </a:r>
            <a:r>
              <a:rPr kumimoji="1" lang="en-US" altLang="zh-CN" sz="2400" dirty="0" err="1" smtClean="0">
                <a:latin typeface="STSong" charset="-122"/>
                <a:ea typeface="STSong" charset="-122"/>
                <a:cs typeface="STSong" charset="-122"/>
              </a:rPr>
              <a:t>requireConfig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对</a:t>
            </a:r>
            <a:r>
              <a:rPr kumimoji="1" lang="en-US" altLang="zh-CN" sz="2400" dirty="0" err="1" smtClean="0">
                <a:latin typeface="STSong" charset="-122"/>
                <a:ea typeface="STSong" charset="-122"/>
                <a:cs typeface="STSong" charset="-122"/>
              </a:rPr>
              <a:t>requirejs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做配置，具体配置参数和格式</a:t>
            </a:r>
            <a:r>
              <a:rPr kumimoji="1" lang="en-US" altLang="zh-CN" sz="2400" dirty="0" err="1" smtClean="0">
                <a:latin typeface="STSong" charset="-122"/>
                <a:ea typeface="STSong" charset="-122"/>
                <a:cs typeface="STSong" charset="-122"/>
              </a:rPr>
              <a:t>requirejs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一致，可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  <a:hlinkClick r:id="rId2"/>
              </a:rPr>
              <a:t>参见</a:t>
            </a:r>
            <a:r>
              <a:rPr kumimoji="1" lang="en-US" altLang="zh-CN" sz="2400" dirty="0" err="1" smtClean="0">
                <a:latin typeface="STSong" charset="-122"/>
                <a:ea typeface="STSong" charset="-122"/>
                <a:cs typeface="STSong" charset="-122"/>
                <a:hlinkClick r:id="rId2"/>
              </a:rPr>
              <a:t>requirejs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  <a:hlinkClick r:id="rId2"/>
              </a:rPr>
              <a:t>文档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。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359592" y="2562933"/>
            <a:ext cx="520670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lnSpc>
                <a:spcPct val="150000"/>
              </a:lnSpc>
              <a:buFont typeface="Wingdings" charset="2"/>
              <a:buChar char="Ø"/>
            </a:pPr>
            <a:r>
              <a:rPr kumimoji="1" lang="en-US" altLang="zh-CN" sz="2800" b="1" dirty="0" err="1" smtClean="0">
                <a:latin typeface="STSong" charset="-122"/>
                <a:ea typeface="STSong" charset="-122"/>
                <a:cs typeface="STSong" charset="-122"/>
              </a:rPr>
              <a:t>classConfig</a:t>
            </a:r>
            <a:endParaRPr kumimoji="1" lang="zh-CN" altLang="en-US" sz="2800" b="1" dirty="0" smtClean="0">
              <a:latin typeface="STSong" charset="-122"/>
              <a:ea typeface="STSong" charset="-122"/>
              <a:cs typeface="STSong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59592" y="3172415"/>
            <a:ext cx="1183143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在应用启动时，</a:t>
            </a: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BIN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会先将</a:t>
            </a:r>
            <a:r>
              <a:rPr kumimoji="1" lang="en-US" altLang="zh-CN" sz="2400" dirty="0" err="1" smtClean="0">
                <a:latin typeface="STSong" charset="-122"/>
                <a:ea typeface="STSong" charset="-122"/>
                <a:cs typeface="STSong" charset="-122"/>
              </a:rPr>
              <a:t>classConfig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中指定的类加载，并按照</a:t>
            </a:r>
            <a:r>
              <a:rPr kumimoji="1" lang="en-US" altLang="zh-CN" sz="2400" dirty="0" err="1" smtClean="0">
                <a:latin typeface="STSong" charset="-122"/>
                <a:ea typeface="STSong" charset="-122"/>
                <a:cs typeface="STSong" charset="-122"/>
              </a:rPr>
              <a:t>classConfig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组织类结构；通过这种机制，一方面可实现预加载的类型系统，另一方面可实现框架核心类定制，比如</a:t>
            </a: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Application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，</a:t>
            </a:r>
            <a:r>
              <a:rPr kumimoji="1" lang="en-US" altLang="zh-CN" sz="2400" dirty="0" err="1" smtClean="0">
                <a:latin typeface="STSong" charset="-122"/>
                <a:ea typeface="STSong" charset="-122"/>
                <a:cs typeface="STSong" charset="-122"/>
              </a:rPr>
              <a:t>NetManager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等。</a:t>
            </a:r>
            <a:r>
              <a:rPr kumimoji="1" lang="en-US" altLang="zh-CN" sz="2400" dirty="0" err="1" smtClean="0">
                <a:latin typeface="STSong" charset="-122"/>
                <a:ea typeface="STSong" charset="-122"/>
                <a:cs typeface="STSong" charset="-122"/>
              </a:rPr>
              <a:t>classConfig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类型结构最终导入到</a:t>
            </a: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bin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名称空间下，业务开发中可以直接使用。</a:t>
            </a:r>
          </a:p>
        </p:txBody>
      </p:sp>
      <p:sp>
        <p:nvSpPr>
          <p:cNvPr id="17" name="矩形 16"/>
          <p:cNvSpPr/>
          <p:nvPr/>
        </p:nvSpPr>
        <p:spPr>
          <a:xfrm>
            <a:off x="453728" y="5481895"/>
            <a:ext cx="7726984" cy="31393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algn="l"/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……</a:t>
            </a:r>
          </a:p>
          <a:p>
            <a:pPr algn="l"/>
            <a:r>
              <a:rPr kumimoji="1" lang="en-US" altLang="zh-CN" sz="1800" i="1" dirty="0" err="1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classConfig</a:t>
            </a:r>
            <a:r>
              <a:rPr kumimoji="1" lang="en-US" altLang="zh-CN" sz="18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:	</a:t>
            </a:r>
            <a:endParaRPr kumimoji="1" lang="zh-CN" altLang="en-US" sz="18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{</a:t>
            </a:r>
            <a:endParaRPr kumimoji="1" lang="zh-CN" altLang="en-US" sz="18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zh-CN" altLang="en-US" sz="18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core:</a:t>
            </a:r>
            <a:endParaRPr kumimoji="1" lang="zh-CN" altLang="en-US" sz="18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zh-CN" altLang="en-US" sz="18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{</a:t>
            </a:r>
            <a:endParaRPr kumimoji="1" lang="zh-CN" altLang="en-US" sz="18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zh-CN" altLang="en-US" sz="18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zh-CN" altLang="en-US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en-US" altLang="zh-CN" sz="1800" i="1" dirty="0" err="1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Application:“application</a:t>
            </a:r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/application”,</a:t>
            </a:r>
            <a:endParaRPr kumimoji="1" lang="zh-CN" altLang="en-US" sz="18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zh-CN" altLang="en-US" sz="18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zh-CN" altLang="en-US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en-US" altLang="zh-CN" sz="1800" i="1" dirty="0" err="1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NetManager</a:t>
            </a:r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:</a:t>
            </a:r>
            <a:endParaRPr kumimoji="1" lang="zh-CN" altLang="en-US" sz="18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zh-CN" altLang="en-US" sz="18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zh-CN" altLang="en-US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{</a:t>
            </a:r>
            <a:endParaRPr kumimoji="1" lang="zh-CN" altLang="en-US" sz="18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zh-CN" altLang="en-US" sz="18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zh-CN" altLang="en-US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	</a:t>
            </a:r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_</a:t>
            </a:r>
            <a:r>
              <a:rPr kumimoji="1" lang="en-US" altLang="zh-CN" sz="1800" i="1" dirty="0" err="1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path</a:t>
            </a:r>
            <a:r>
              <a:rPr kumimoji="1" lang="en-US" altLang="zh-CN" sz="1800" i="1" dirty="0" err="1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:“bin</a:t>
            </a:r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/core/</a:t>
            </a:r>
            <a:r>
              <a:rPr kumimoji="1" lang="en-US" altLang="zh-CN" sz="1800" i="1" dirty="0" err="1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netManager</a:t>
            </a:r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”,</a:t>
            </a:r>
            <a:endParaRPr kumimoji="1" lang="zh-CN" altLang="en-US" sz="18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zh-CN" altLang="en-US" sz="18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zh-CN" altLang="en-US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	</a:t>
            </a:r>
            <a:r>
              <a:rPr kumimoji="1" lang="en-US" altLang="zh-CN" sz="1800" i="1" dirty="0" err="1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CachePolicy</a:t>
            </a:r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:“bin/core/</a:t>
            </a:r>
            <a:r>
              <a:rPr kumimoji="1" lang="en-US" altLang="zh-CN" sz="1800" i="1" dirty="0" err="1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netPolicy</a:t>
            </a:r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/</a:t>
            </a:r>
            <a:r>
              <a:rPr kumimoji="1" lang="en-US" altLang="zh-CN" sz="1800" i="1" dirty="0" err="1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netCachePolicy</a:t>
            </a:r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”,</a:t>
            </a:r>
            <a:endParaRPr kumimoji="1" lang="zh-CN" altLang="en-US" sz="18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……</a:t>
            </a:r>
            <a:r>
              <a:rPr kumimoji="1" lang="en-US" altLang="zh-CN" sz="18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			</a:t>
            </a:r>
            <a:endParaRPr kumimoji="1" lang="zh-CN" altLang="en-US" sz="18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9022680" y="6361673"/>
            <a:ext cx="381642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en-US" altLang="zh-CN" sz="2000" dirty="0" err="1" smtClean="0">
                <a:latin typeface="STSong" charset="-122"/>
                <a:ea typeface="STSong" charset="-122"/>
                <a:cs typeface="STSong" charset="-122"/>
              </a:rPr>
              <a:t>bin.core.Application</a:t>
            </a:r>
            <a:endParaRPr kumimoji="1" lang="en-US" altLang="zh-CN" sz="2000" dirty="0" smtClean="0"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en-US" altLang="zh-CN" sz="2000" dirty="0" err="1" smtClean="0">
                <a:latin typeface="STSong" charset="-122"/>
                <a:ea typeface="STSong" charset="-122"/>
                <a:cs typeface="STSong" charset="-122"/>
              </a:rPr>
              <a:t>bin.core.NetManager</a:t>
            </a:r>
            <a:endParaRPr kumimoji="1" lang="en-US" altLang="zh-CN" sz="2000" dirty="0" smtClean="0"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en-US" altLang="zh-CN" sz="2000" dirty="0" err="1" smtClean="0">
                <a:latin typeface="STSong" charset="-122"/>
                <a:ea typeface="STSong" charset="-122"/>
                <a:cs typeface="STSong" charset="-122"/>
              </a:rPr>
              <a:t>bin.core.NetManager.CachePolicy</a:t>
            </a:r>
            <a:endParaRPr kumimoji="1" lang="en-US" altLang="zh-CN" sz="2000" dirty="0" smtClean="0"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……</a:t>
            </a:r>
            <a:endParaRPr kumimoji="1" lang="zh-CN" altLang="en-US" sz="2000" dirty="0">
              <a:latin typeface="STSong" charset="-122"/>
              <a:ea typeface="STSong" charset="-122"/>
              <a:cs typeface="STSong" charset="-122"/>
            </a:endParaRPr>
          </a:p>
        </p:txBody>
      </p:sp>
      <p:sp>
        <p:nvSpPr>
          <p:cNvPr id="5" name="右箭头 4"/>
          <p:cNvSpPr/>
          <p:nvPr/>
        </p:nvSpPr>
        <p:spPr bwMode="auto">
          <a:xfrm>
            <a:off x="8243909" y="6839917"/>
            <a:ext cx="762384" cy="413147"/>
          </a:xfrm>
          <a:prstGeom prst="rightArrow">
            <a:avLst/>
          </a:prstGeom>
          <a:solidFill>
            <a:srgbClr val="00B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Heiti SC Light" charset="0"/>
              <a:cs typeface="Heiti SC Light" charset="0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437522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62"/>
          <p:cNvSpPr/>
          <p:nvPr/>
        </p:nvSpPr>
        <p:spPr>
          <a:xfrm>
            <a:off x="14287" y="944807"/>
            <a:ext cx="12824817" cy="45719"/>
          </a:xfrm>
          <a:prstGeom prst="rect">
            <a:avLst/>
          </a:prstGeom>
          <a:solidFill>
            <a:srgbClr val="00B0F0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300">
                <a:solidFill>
                  <a:srgbClr val="FFFFFF"/>
                </a:solidFill>
                <a:latin typeface="楷体_GB2312"/>
                <a:ea typeface="楷体_GB2312"/>
                <a:cs typeface="楷体_GB2312"/>
                <a:sym typeface="楷体_GB2312"/>
              </a:defRPr>
            </a:pPr>
            <a:endParaRPr/>
          </a:p>
        </p:txBody>
      </p:sp>
      <p:sp>
        <p:nvSpPr>
          <p:cNvPr id="43" name="标题 1"/>
          <p:cNvSpPr txBox="1">
            <a:spLocks/>
          </p:cNvSpPr>
          <p:nvPr/>
        </p:nvSpPr>
        <p:spPr>
          <a:xfrm>
            <a:off x="359594" y="158175"/>
            <a:ext cx="10388029" cy="741859"/>
          </a:xfrm>
          <a:prstGeom prst="rect">
            <a:avLst/>
          </a:prstGeom>
        </p:spPr>
        <p:txBody>
          <a:bodyPr vert="horz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+mj-lt"/>
                <a:ea typeface="+mj-ea"/>
                <a:cs typeface="+mj-cs"/>
                <a:sym typeface="Gill Sans" pitchFamily="-8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9pPr>
          </a:lstStyle>
          <a:p>
            <a:pPr algn="l"/>
            <a:r>
              <a:rPr lang="zh-CN" altLang="en-US" sz="4000" kern="0" dirty="0" smtClean="0"/>
              <a:t>配置详解</a:t>
            </a:r>
            <a:endParaRPr lang="zh-CN" altLang="en-US" sz="4000" kern="0" dirty="0"/>
          </a:p>
        </p:txBody>
      </p:sp>
      <p:sp>
        <p:nvSpPr>
          <p:cNvPr id="40" name="文本框 39"/>
          <p:cNvSpPr txBox="1"/>
          <p:nvPr/>
        </p:nvSpPr>
        <p:spPr>
          <a:xfrm>
            <a:off x="7723466" y="1837037"/>
            <a:ext cx="18032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>
                <a:solidFill>
                  <a:schemeClr val="bg1"/>
                </a:solidFill>
              </a:rPr>
              <a:t>CONTROLLER</a:t>
            </a:r>
          </a:p>
        </p:txBody>
      </p:sp>
      <p:sp>
        <p:nvSpPr>
          <p:cNvPr id="44" name="文本框 43"/>
          <p:cNvSpPr txBox="1"/>
          <p:nvPr/>
        </p:nvSpPr>
        <p:spPr>
          <a:xfrm>
            <a:off x="2722015" y="1843675"/>
            <a:ext cx="12123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>
                <a:solidFill>
                  <a:schemeClr val="bg1"/>
                </a:solidFill>
              </a:rPr>
              <a:t>VIEW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359592" y="988368"/>
            <a:ext cx="520670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lnSpc>
                <a:spcPct val="150000"/>
              </a:lnSpc>
              <a:buFont typeface="Wingdings" charset="2"/>
              <a:buChar char="Ø"/>
            </a:pPr>
            <a:r>
              <a:rPr kumimoji="1" lang="en-US" altLang="zh-CN" sz="2800" b="1" dirty="0" err="1" smtClean="0">
                <a:latin typeface="STSong" charset="-122"/>
                <a:ea typeface="STSong" charset="-122"/>
                <a:cs typeface="STSong" charset="-122"/>
              </a:rPr>
              <a:t>prloadConfig</a:t>
            </a:r>
            <a:endParaRPr kumimoji="1" lang="zh-CN" altLang="en-US" sz="2800" b="1" dirty="0" smtClean="0">
              <a:latin typeface="STSong" charset="-122"/>
              <a:ea typeface="STSong" charset="-122"/>
              <a:cs typeface="STSong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59592" y="1545897"/>
            <a:ext cx="1183143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页面预加载配置，当应用启动过后，会在指定间隔时间加载配置的页面，保证后续页面访问更快速。针对应用中经常访问的页面建议使用预加载。</a:t>
            </a:r>
            <a:r>
              <a:rPr kumimoji="1" lang="en-US" altLang="zh-CN" sz="2400" dirty="0" err="1" smtClean="0">
                <a:latin typeface="STSong" charset="-122"/>
                <a:ea typeface="STSong" charset="-122"/>
                <a:cs typeface="STSong" charset="-122"/>
              </a:rPr>
              <a:t>runtimeConfig.usePRLoader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设置后生效。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359592" y="4210818"/>
            <a:ext cx="118314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组件定制配置，可定制组件的风格。</a:t>
            </a:r>
          </a:p>
        </p:txBody>
      </p:sp>
      <p:sp>
        <p:nvSpPr>
          <p:cNvPr id="17" name="矩形 16"/>
          <p:cNvSpPr/>
          <p:nvPr/>
        </p:nvSpPr>
        <p:spPr>
          <a:xfrm>
            <a:off x="407536" y="4857149"/>
            <a:ext cx="4992616" cy="17543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algn="l"/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……</a:t>
            </a:r>
            <a:r>
              <a:rPr kumimoji="1" lang="en-US" altLang="zh-CN" sz="18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</a:t>
            </a:r>
            <a:endParaRPr kumimoji="1" lang="zh-CN" altLang="en-US" sz="18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en-US" altLang="zh-CN" sz="1800" i="1" dirty="0" err="1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componentConfig</a:t>
            </a:r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:	</a:t>
            </a:r>
            <a:endParaRPr kumimoji="1" lang="zh-CN" altLang="en-US" sz="18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{</a:t>
            </a:r>
            <a:r>
              <a:rPr kumimoji="1" lang="en-US" altLang="zh-CN" sz="18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	</a:t>
            </a:r>
            <a:endParaRPr kumimoji="1" lang="zh-CN" altLang="en-US" sz="18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zh-CN" altLang="en-US" sz="18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en-US" altLang="zh-CN" sz="18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status:"</a:t>
            </a:r>
            <a:r>
              <a:rPr kumimoji="1" lang="en-US" altLang="zh-CN" sz="1800" i="1" dirty="0" err="1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view!components</a:t>
            </a:r>
            <a:r>
              <a:rPr kumimoji="1" lang="en-US" altLang="zh-CN" sz="18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/</a:t>
            </a:r>
            <a:r>
              <a:rPr kumimoji="1" lang="en-US" altLang="zh-CN" sz="1800" i="1" dirty="0" err="1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statusView</a:t>
            </a:r>
            <a:r>
              <a:rPr kumimoji="1" lang="en-US" altLang="zh-CN" sz="18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",		</a:t>
            </a:r>
            <a:endParaRPr kumimoji="1" lang="zh-CN" altLang="en-US" sz="18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……</a:t>
            </a:r>
            <a:r>
              <a:rPr kumimoji="1" lang="en-US" altLang="zh-CN" sz="18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	</a:t>
            </a:r>
            <a:endParaRPr kumimoji="1" lang="zh-CN" altLang="en-US" sz="18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359592" y="3292624"/>
            <a:ext cx="578276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lnSpc>
                <a:spcPct val="150000"/>
              </a:lnSpc>
              <a:buFont typeface="Wingdings" charset="2"/>
              <a:buChar char="l"/>
            </a:pP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interval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：加载时间间隔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5400152" y="3314690"/>
            <a:ext cx="578276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lnSpc>
                <a:spcPct val="150000"/>
              </a:lnSpc>
              <a:buFont typeface="Wingdings" charset="2"/>
              <a:buChar char="l"/>
            </a:pP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views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：需要预加载的页面路径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350352" y="3645918"/>
            <a:ext cx="520670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lnSpc>
                <a:spcPct val="150000"/>
              </a:lnSpc>
              <a:buFont typeface="Wingdings" charset="2"/>
              <a:buChar char="Ø"/>
            </a:pPr>
            <a:r>
              <a:rPr kumimoji="1" lang="en-US" altLang="zh-CN" sz="2800" b="1" dirty="0" err="1" smtClean="0">
                <a:latin typeface="STSong" charset="-122"/>
                <a:ea typeface="STSong" charset="-122"/>
                <a:cs typeface="STSong" charset="-122"/>
              </a:rPr>
              <a:t>componentConfig</a:t>
            </a:r>
            <a:endParaRPr kumimoji="1" lang="zh-CN" altLang="en-US" sz="2800" b="1" dirty="0" smtClean="0">
              <a:latin typeface="STSong" charset="-122"/>
              <a:ea typeface="STSong" charset="-122"/>
              <a:cs typeface="STSong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359592" y="6611475"/>
            <a:ext cx="520670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lnSpc>
                <a:spcPct val="150000"/>
              </a:lnSpc>
              <a:buFont typeface="Wingdings" charset="2"/>
              <a:buChar char="Ø"/>
            </a:pPr>
            <a:r>
              <a:rPr kumimoji="1" lang="en-US" altLang="zh-CN" sz="2800" b="1" dirty="0" err="1" smtClean="0">
                <a:latin typeface="STSong" charset="-122"/>
                <a:ea typeface="STSong" charset="-122"/>
                <a:cs typeface="STSong" charset="-122"/>
              </a:rPr>
              <a:t>remConfig</a:t>
            </a:r>
            <a:endParaRPr kumimoji="1" lang="zh-CN" altLang="en-US" sz="2800" b="1" dirty="0" smtClean="0">
              <a:latin typeface="STSong" charset="-122"/>
              <a:ea typeface="STSong" charset="-122"/>
              <a:cs typeface="STSong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350352" y="7264902"/>
            <a:ext cx="118314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rem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自适应配置，可设定</a:t>
            </a: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rem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单位和标准。</a:t>
            </a: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1rem = </a:t>
            </a:r>
            <a:r>
              <a:rPr kumimoji="1" lang="en-US" altLang="zh-CN" sz="2400" dirty="0" err="1" smtClean="0">
                <a:latin typeface="STSong" charset="-122"/>
                <a:ea typeface="STSong" charset="-122"/>
                <a:cs typeface="STSong" charset="-122"/>
              </a:rPr>
              <a:t>currentScreenWidth</a:t>
            </a: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/standard*unit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。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326632" y="7749569"/>
            <a:ext cx="578276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lnSpc>
                <a:spcPct val="150000"/>
              </a:lnSpc>
              <a:buFont typeface="Wingdings" charset="2"/>
              <a:buChar char="l"/>
            </a:pP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unit: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：</a:t>
            </a: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1rem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在标准下对应的</a:t>
            </a:r>
            <a:r>
              <a:rPr kumimoji="1" lang="en-US" altLang="zh-CN" sz="2000" dirty="0" err="1" smtClean="0">
                <a:latin typeface="STSong" charset="-122"/>
                <a:ea typeface="STSong" charset="-122"/>
                <a:cs typeface="STSong" charset="-122"/>
              </a:rPr>
              <a:t>px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，默认为</a:t>
            </a: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20</a:t>
            </a:r>
            <a:endParaRPr kumimoji="1" lang="zh-CN" altLang="en-US" sz="2000" dirty="0" smtClean="0">
              <a:latin typeface="STSong" charset="-122"/>
              <a:ea typeface="STSong" charset="-122"/>
              <a:cs typeface="STSong" charset="-122"/>
            </a:endParaRPr>
          </a:p>
          <a:p>
            <a:pPr marL="342900" indent="-342900" algn="l">
              <a:lnSpc>
                <a:spcPct val="150000"/>
              </a:lnSpc>
              <a:buFont typeface="Wingdings" charset="2"/>
              <a:buChar char="l"/>
            </a:pP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standard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：</a:t>
            </a: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rem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对应的标准宽度，默认为</a:t>
            </a: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320</a:t>
            </a:r>
            <a:endParaRPr kumimoji="1" lang="zh-CN" altLang="en-US" sz="2000" dirty="0" smtClean="0">
              <a:latin typeface="STSong" charset="-122"/>
              <a:ea typeface="STSong" charset="-122"/>
              <a:cs typeface="STSong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5815254" y="4757217"/>
            <a:ext cx="61597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en-US" altLang="zh-CN" sz="2000" dirty="0" err="1" smtClean="0">
                <a:latin typeface="STSong" charset="-122"/>
                <a:ea typeface="STSong" charset="-122"/>
                <a:cs typeface="STSong" charset="-122"/>
              </a:rPr>
              <a:t>bin.hudManager.showStatus</a:t>
            </a: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(“Hello World”)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弹出</a:t>
            </a: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status</a:t>
            </a:r>
            <a:endParaRPr kumimoji="1" lang="zh-CN" altLang="en-US" sz="2000" dirty="0">
              <a:latin typeface="STSong" charset="-122"/>
              <a:ea typeface="STSong" charset="-122"/>
              <a:cs typeface="STSong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3801262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62"/>
          <p:cNvSpPr/>
          <p:nvPr/>
        </p:nvSpPr>
        <p:spPr>
          <a:xfrm>
            <a:off x="14287" y="944807"/>
            <a:ext cx="12824817" cy="45719"/>
          </a:xfrm>
          <a:prstGeom prst="rect">
            <a:avLst/>
          </a:prstGeom>
          <a:solidFill>
            <a:srgbClr val="00B0F0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300">
                <a:solidFill>
                  <a:srgbClr val="FFFFFF"/>
                </a:solidFill>
                <a:latin typeface="楷体_GB2312"/>
                <a:ea typeface="楷体_GB2312"/>
                <a:cs typeface="楷体_GB2312"/>
                <a:sym typeface="楷体_GB2312"/>
              </a:defRPr>
            </a:pPr>
            <a:endParaRPr/>
          </a:p>
        </p:txBody>
      </p:sp>
      <p:sp>
        <p:nvSpPr>
          <p:cNvPr id="43" name="标题 1"/>
          <p:cNvSpPr txBox="1">
            <a:spLocks/>
          </p:cNvSpPr>
          <p:nvPr/>
        </p:nvSpPr>
        <p:spPr>
          <a:xfrm>
            <a:off x="359594" y="158175"/>
            <a:ext cx="10388029" cy="741859"/>
          </a:xfrm>
          <a:prstGeom prst="rect">
            <a:avLst/>
          </a:prstGeom>
        </p:spPr>
        <p:txBody>
          <a:bodyPr vert="horz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+mj-lt"/>
                <a:ea typeface="+mj-ea"/>
                <a:cs typeface="+mj-cs"/>
                <a:sym typeface="Gill Sans" pitchFamily="-8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9pPr>
          </a:lstStyle>
          <a:p>
            <a:pPr algn="l"/>
            <a:r>
              <a:rPr lang="zh-CN" altLang="en-US" sz="4000" kern="0" dirty="0" smtClean="0"/>
              <a:t>配置详解</a:t>
            </a:r>
            <a:endParaRPr lang="zh-CN" altLang="en-US" sz="4000" kern="0" dirty="0"/>
          </a:p>
        </p:txBody>
      </p:sp>
      <p:sp>
        <p:nvSpPr>
          <p:cNvPr id="40" name="文本框 39"/>
          <p:cNvSpPr txBox="1"/>
          <p:nvPr/>
        </p:nvSpPr>
        <p:spPr>
          <a:xfrm>
            <a:off x="7723466" y="1837037"/>
            <a:ext cx="18032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>
                <a:solidFill>
                  <a:schemeClr val="bg1"/>
                </a:solidFill>
              </a:rPr>
              <a:t>CONTROLLER</a:t>
            </a:r>
          </a:p>
        </p:txBody>
      </p:sp>
      <p:sp>
        <p:nvSpPr>
          <p:cNvPr id="44" name="文本框 43"/>
          <p:cNvSpPr txBox="1"/>
          <p:nvPr/>
        </p:nvSpPr>
        <p:spPr>
          <a:xfrm>
            <a:off x="2722015" y="1843675"/>
            <a:ext cx="12123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>
                <a:solidFill>
                  <a:schemeClr val="bg1"/>
                </a:solidFill>
              </a:rPr>
              <a:t>VIEW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359592" y="988368"/>
            <a:ext cx="520670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lnSpc>
                <a:spcPct val="150000"/>
              </a:lnSpc>
              <a:buFont typeface="Wingdings" charset="2"/>
              <a:buChar char="Ø"/>
            </a:pPr>
            <a:r>
              <a:rPr kumimoji="1" lang="en-US" altLang="zh-CN" sz="2800" b="1" dirty="0" smtClean="0">
                <a:latin typeface="STSong" charset="-122"/>
                <a:ea typeface="STSong" charset="-122"/>
                <a:cs typeface="STSong" charset="-122"/>
              </a:rPr>
              <a:t>custom</a:t>
            </a:r>
            <a:endParaRPr kumimoji="1" lang="zh-CN" altLang="en-US" sz="2800" b="1" dirty="0" smtClean="0">
              <a:latin typeface="STSong" charset="-122"/>
              <a:ea typeface="STSong" charset="-122"/>
              <a:cs typeface="STSong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59592" y="1545897"/>
            <a:ext cx="118314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可以在</a:t>
            </a:r>
            <a:r>
              <a:rPr kumimoji="1" lang="en-US" altLang="zh-CN" sz="2400" dirty="0" err="1" smtClean="0">
                <a:latin typeface="STSong" charset="-122"/>
                <a:ea typeface="STSong" charset="-122"/>
                <a:cs typeface="STSong" charset="-122"/>
              </a:rPr>
              <a:t>globalConfig.js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中根据需要添加任意配置，通过</a:t>
            </a:r>
            <a:r>
              <a:rPr kumimoji="1" lang="en-US" altLang="zh-CN" sz="2400" dirty="0" err="1" smtClean="0">
                <a:latin typeface="STSong" charset="-122"/>
                <a:ea typeface="STSong" charset="-122"/>
                <a:cs typeface="STSong" charset="-122"/>
              </a:rPr>
              <a:t>bin.globalConfig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获取。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359592" y="2775687"/>
            <a:ext cx="118314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网络</a:t>
            </a: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API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本地数据</a:t>
            </a: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Mock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配置文件，</a:t>
            </a:r>
            <a:r>
              <a:rPr kumimoji="1" lang="en-US" altLang="zh-CN" sz="2400" dirty="0" err="1" smtClean="0">
                <a:latin typeface="STSong" charset="-122"/>
                <a:ea typeface="STSong" charset="-122"/>
                <a:cs typeface="STSong" charset="-122"/>
              </a:rPr>
              <a:t>runtimeConfig.useNetLocal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设置后生效。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350352" y="2176100"/>
            <a:ext cx="520670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lnSpc>
                <a:spcPct val="150000"/>
              </a:lnSpc>
              <a:buFont typeface="Wingdings" charset="2"/>
              <a:buChar char="Ø"/>
            </a:pPr>
            <a:r>
              <a:rPr kumimoji="1" lang="en-US" altLang="zh-CN" sz="2800" b="1" dirty="0" err="1" smtClean="0">
                <a:latin typeface="STSong" charset="-122"/>
                <a:ea typeface="STSong" charset="-122"/>
                <a:cs typeface="STSong" charset="-122"/>
              </a:rPr>
              <a:t>netLocalConfig.js</a:t>
            </a:r>
            <a:endParaRPr kumimoji="1" lang="zh-CN" altLang="en-US" sz="2800" b="1" dirty="0" smtClean="0">
              <a:latin typeface="STSong" charset="-122"/>
              <a:ea typeface="STSong" charset="-122"/>
              <a:cs typeface="STSong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6417620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图片2.png" descr="图片2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8703" y="1803965"/>
            <a:ext cx="12946098" cy="6240499"/>
          </a:xfrm>
          <a:prstGeom prst="rect">
            <a:avLst/>
          </a:prstGeom>
          <a:ln w="12700">
            <a:miter lim="400000"/>
          </a:ln>
        </p:spPr>
      </p:pic>
      <p:pic>
        <p:nvPicPr>
          <p:cNvPr id="137" name="image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53728" y="3652664"/>
            <a:ext cx="8730827" cy="2226169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10526193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62"/>
          <p:cNvSpPr/>
          <p:nvPr/>
        </p:nvSpPr>
        <p:spPr>
          <a:xfrm>
            <a:off x="14287" y="944807"/>
            <a:ext cx="12824817" cy="45719"/>
          </a:xfrm>
          <a:prstGeom prst="rect">
            <a:avLst/>
          </a:prstGeom>
          <a:solidFill>
            <a:srgbClr val="00B0F0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300">
                <a:solidFill>
                  <a:srgbClr val="FFFFFF"/>
                </a:solidFill>
                <a:latin typeface="楷体_GB2312"/>
                <a:ea typeface="楷体_GB2312"/>
                <a:cs typeface="楷体_GB2312"/>
                <a:sym typeface="楷体_GB2312"/>
              </a:defRPr>
            </a:pPr>
            <a:endParaRPr/>
          </a:p>
        </p:txBody>
      </p:sp>
      <p:sp>
        <p:nvSpPr>
          <p:cNvPr id="43" name="标题 1"/>
          <p:cNvSpPr txBox="1">
            <a:spLocks/>
          </p:cNvSpPr>
          <p:nvPr/>
        </p:nvSpPr>
        <p:spPr>
          <a:xfrm>
            <a:off x="359594" y="158175"/>
            <a:ext cx="10388029" cy="741859"/>
          </a:xfrm>
          <a:prstGeom prst="rect">
            <a:avLst/>
          </a:prstGeom>
        </p:spPr>
        <p:txBody>
          <a:bodyPr vert="horz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+mj-lt"/>
                <a:ea typeface="+mj-ea"/>
                <a:cs typeface="+mj-cs"/>
                <a:sym typeface="Gill Sans" pitchFamily="-8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9pPr>
          </a:lstStyle>
          <a:p>
            <a:pPr algn="l"/>
            <a:r>
              <a:rPr lang="zh-CN" altLang="en-US" sz="4000" kern="0" dirty="0" smtClean="0"/>
              <a:t>上期回顾</a:t>
            </a:r>
            <a:endParaRPr lang="zh-CN" altLang="en-US" sz="4000" kern="0" dirty="0"/>
          </a:p>
        </p:txBody>
      </p:sp>
      <p:cxnSp>
        <p:nvCxnSpPr>
          <p:cNvPr id="81" name="直线连接符 80"/>
          <p:cNvCxnSpPr/>
          <p:nvPr/>
        </p:nvCxnSpPr>
        <p:spPr bwMode="auto">
          <a:xfrm>
            <a:off x="525736" y="3292624"/>
            <a:ext cx="12097344" cy="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82" name="直线连接符 81"/>
          <p:cNvCxnSpPr/>
          <p:nvPr/>
        </p:nvCxnSpPr>
        <p:spPr bwMode="auto">
          <a:xfrm>
            <a:off x="525736" y="5092824"/>
            <a:ext cx="12097344" cy="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96" name="圆角矩形 95"/>
          <p:cNvSpPr/>
          <p:nvPr/>
        </p:nvSpPr>
        <p:spPr bwMode="auto">
          <a:xfrm>
            <a:off x="2830097" y="1250881"/>
            <a:ext cx="1498185" cy="714128"/>
          </a:xfrm>
          <a:prstGeom prst="roundRect">
            <a:avLst/>
          </a:prstGeom>
          <a:solidFill>
            <a:srgbClr val="00B050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Heiti SC Light" charset="0"/>
              <a:cs typeface="Heiti SC Light" charset="0"/>
              <a:sym typeface="Gill Sans" charset="0"/>
            </a:endParaRPr>
          </a:p>
        </p:txBody>
      </p:sp>
      <p:sp>
        <p:nvSpPr>
          <p:cNvPr id="97" name="文本框 96"/>
          <p:cNvSpPr txBox="1"/>
          <p:nvPr/>
        </p:nvSpPr>
        <p:spPr>
          <a:xfrm>
            <a:off x="2757984" y="1317332"/>
            <a:ext cx="16172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 smtClean="0">
                <a:solidFill>
                  <a:schemeClr val="bg1"/>
                </a:solidFill>
              </a:rPr>
              <a:t>.html</a:t>
            </a:r>
          </a:p>
        </p:txBody>
      </p:sp>
      <p:sp>
        <p:nvSpPr>
          <p:cNvPr id="98" name="圆角矩形 97"/>
          <p:cNvSpPr/>
          <p:nvPr/>
        </p:nvSpPr>
        <p:spPr bwMode="auto">
          <a:xfrm>
            <a:off x="2872086" y="2253041"/>
            <a:ext cx="1498185" cy="714128"/>
          </a:xfrm>
          <a:prstGeom prst="roundRect">
            <a:avLst/>
          </a:prstGeom>
          <a:solidFill>
            <a:srgbClr val="00B050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Heiti SC Light" charset="0"/>
              <a:cs typeface="Heiti SC Light" charset="0"/>
              <a:sym typeface="Gill Sans" charset="0"/>
            </a:endParaRPr>
          </a:p>
        </p:txBody>
      </p:sp>
      <p:sp>
        <p:nvSpPr>
          <p:cNvPr id="99" name="文本框 98"/>
          <p:cNvSpPr txBox="1"/>
          <p:nvPr/>
        </p:nvSpPr>
        <p:spPr>
          <a:xfrm>
            <a:off x="2791035" y="2307505"/>
            <a:ext cx="16172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 smtClean="0">
                <a:solidFill>
                  <a:schemeClr val="bg1"/>
                </a:solidFill>
              </a:rPr>
              <a:t>.</a:t>
            </a:r>
            <a:r>
              <a:rPr kumimoji="1" lang="en-US" altLang="zh-CN" sz="2800" dirty="0" err="1" smtClean="0">
                <a:solidFill>
                  <a:schemeClr val="bg1"/>
                </a:solidFill>
              </a:rPr>
              <a:t>js</a:t>
            </a:r>
            <a:endParaRPr kumimoji="1" lang="en-US" altLang="zh-CN" sz="2800" dirty="0" smtClean="0">
              <a:solidFill>
                <a:schemeClr val="bg1"/>
              </a:solidFill>
            </a:endParaRPr>
          </a:p>
        </p:txBody>
      </p:sp>
      <p:sp>
        <p:nvSpPr>
          <p:cNvPr id="100" name="左大括号 99"/>
          <p:cNvSpPr/>
          <p:nvPr/>
        </p:nvSpPr>
        <p:spPr bwMode="auto">
          <a:xfrm flipH="1">
            <a:off x="9722952" y="1500359"/>
            <a:ext cx="229844" cy="1184730"/>
          </a:xfrm>
          <a:prstGeom prst="leftBrace">
            <a:avLst/>
          </a:prstGeom>
          <a:noFill/>
          <a:ln w="12700" cap="flat" cmpd="sng" algn="ctr">
            <a:solidFill>
              <a:srgbClr val="92D05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Heiti SC Light" charset="0"/>
              <a:cs typeface="Heiti SC Light" charset="0"/>
              <a:sym typeface="Gill Sans" charset="0"/>
            </a:endParaRPr>
          </a:p>
        </p:txBody>
      </p:sp>
      <p:sp>
        <p:nvSpPr>
          <p:cNvPr id="101" name="圆角矩形 100"/>
          <p:cNvSpPr/>
          <p:nvPr/>
        </p:nvSpPr>
        <p:spPr bwMode="auto">
          <a:xfrm>
            <a:off x="10298100" y="1676977"/>
            <a:ext cx="1498185" cy="714128"/>
          </a:xfrm>
          <a:prstGeom prst="roundRect">
            <a:avLst/>
          </a:prstGeom>
          <a:solidFill>
            <a:srgbClr val="00B050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Heiti SC Light" charset="0"/>
              <a:cs typeface="Heiti SC Light" charset="0"/>
              <a:sym typeface="Gill Sans" charset="0"/>
            </a:endParaRPr>
          </a:p>
        </p:txBody>
      </p:sp>
      <p:sp>
        <p:nvSpPr>
          <p:cNvPr id="102" name="文本框 101"/>
          <p:cNvSpPr txBox="1"/>
          <p:nvPr/>
        </p:nvSpPr>
        <p:spPr>
          <a:xfrm>
            <a:off x="10279867" y="1782439"/>
            <a:ext cx="16172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 smtClean="0">
                <a:solidFill>
                  <a:schemeClr val="bg1"/>
                </a:solidFill>
              </a:rPr>
              <a:t>MVC</a:t>
            </a:r>
          </a:p>
        </p:txBody>
      </p:sp>
      <p:sp>
        <p:nvSpPr>
          <p:cNvPr id="103" name="圆角矩形 102"/>
          <p:cNvSpPr/>
          <p:nvPr/>
        </p:nvSpPr>
        <p:spPr bwMode="auto">
          <a:xfrm>
            <a:off x="5056312" y="1280257"/>
            <a:ext cx="1698172" cy="714128"/>
          </a:xfrm>
          <a:prstGeom prst="roundRect">
            <a:avLst/>
          </a:prstGeom>
          <a:solidFill>
            <a:srgbClr val="00B050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Heiti SC Light" charset="0"/>
              <a:cs typeface="Heiti SC Light" charset="0"/>
              <a:sym typeface="Gill Sans" charset="0"/>
            </a:endParaRPr>
          </a:p>
        </p:txBody>
      </p:sp>
      <p:sp>
        <p:nvSpPr>
          <p:cNvPr id="104" name="文本框 103"/>
          <p:cNvSpPr txBox="1"/>
          <p:nvPr/>
        </p:nvSpPr>
        <p:spPr>
          <a:xfrm>
            <a:off x="5077093" y="1369781"/>
            <a:ext cx="16172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 smtClean="0">
                <a:solidFill>
                  <a:schemeClr val="bg1"/>
                </a:solidFill>
              </a:rPr>
              <a:t>节点结构</a:t>
            </a:r>
            <a:endParaRPr kumimoji="1" lang="en-US" altLang="zh-CN" sz="2800" dirty="0" smtClean="0">
              <a:solidFill>
                <a:schemeClr val="bg1"/>
              </a:solidFill>
            </a:endParaRPr>
          </a:p>
        </p:txBody>
      </p:sp>
      <p:sp>
        <p:nvSpPr>
          <p:cNvPr id="105" name="圆角矩形 104"/>
          <p:cNvSpPr/>
          <p:nvPr/>
        </p:nvSpPr>
        <p:spPr bwMode="auto">
          <a:xfrm>
            <a:off x="5086332" y="2243614"/>
            <a:ext cx="1698172" cy="714128"/>
          </a:xfrm>
          <a:prstGeom prst="roundRect">
            <a:avLst/>
          </a:prstGeom>
          <a:solidFill>
            <a:srgbClr val="00B050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Heiti SC Light" charset="0"/>
              <a:cs typeface="Heiti SC Light" charset="0"/>
              <a:sym typeface="Gill Sans" charset="0"/>
            </a:endParaRPr>
          </a:p>
        </p:txBody>
      </p:sp>
      <p:sp>
        <p:nvSpPr>
          <p:cNvPr id="106" name="文本框 105"/>
          <p:cNvSpPr txBox="1"/>
          <p:nvPr/>
        </p:nvSpPr>
        <p:spPr>
          <a:xfrm>
            <a:off x="5107113" y="2305885"/>
            <a:ext cx="16172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 smtClean="0">
                <a:solidFill>
                  <a:schemeClr val="bg1"/>
                </a:solidFill>
              </a:rPr>
              <a:t>业务逻辑</a:t>
            </a:r>
            <a:endParaRPr kumimoji="1" lang="en-US" altLang="zh-CN" sz="2800" dirty="0" smtClean="0">
              <a:solidFill>
                <a:schemeClr val="bg1"/>
              </a:solidFill>
            </a:endParaRPr>
          </a:p>
        </p:txBody>
      </p:sp>
      <p:sp>
        <p:nvSpPr>
          <p:cNvPr id="107" name="圆角矩形 106"/>
          <p:cNvSpPr/>
          <p:nvPr/>
        </p:nvSpPr>
        <p:spPr bwMode="auto">
          <a:xfrm>
            <a:off x="7586781" y="1243577"/>
            <a:ext cx="1698172" cy="714128"/>
          </a:xfrm>
          <a:prstGeom prst="roundRect">
            <a:avLst/>
          </a:prstGeom>
          <a:solidFill>
            <a:srgbClr val="00B050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Heiti SC Light" charset="0"/>
              <a:cs typeface="Heiti SC Light" charset="0"/>
              <a:sym typeface="Gill Sans" charset="0"/>
            </a:endParaRPr>
          </a:p>
        </p:txBody>
      </p:sp>
      <p:sp>
        <p:nvSpPr>
          <p:cNvPr id="108" name="文本框 107"/>
          <p:cNvSpPr txBox="1"/>
          <p:nvPr/>
        </p:nvSpPr>
        <p:spPr>
          <a:xfrm>
            <a:off x="7648600" y="1316937"/>
            <a:ext cx="16172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 smtClean="0">
                <a:solidFill>
                  <a:schemeClr val="bg1"/>
                </a:solidFill>
              </a:rPr>
              <a:t>VIEW</a:t>
            </a:r>
          </a:p>
        </p:txBody>
      </p:sp>
      <p:sp>
        <p:nvSpPr>
          <p:cNvPr id="109" name="圆角矩形 108"/>
          <p:cNvSpPr/>
          <p:nvPr/>
        </p:nvSpPr>
        <p:spPr bwMode="auto">
          <a:xfrm>
            <a:off x="7582406" y="2232525"/>
            <a:ext cx="1698172" cy="714128"/>
          </a:xfrm>
          <a:prstGeom prst="roundRect">
            <a:avLst/>
          </a:prstGeom>
          <a:solidFill>
            <a:srgbClr val="00B050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Heiti SC Light" charset="0"/>
              <a:cs typeface="Heiti SC Light" charset="0"/>
              <a:sym typeface="Gill Sans" charset="0"/>
            </a:endParaRPr>
          </a:p>
        </p:txBody>
      </p:sp>
      <p:sp>
        <p:nvSpPr>
          <p:cNvPr id="110" name="文本框 109"/>
          <p:cNvSpPr txBox="1"/>
          <p:nvPr/>
        </p:nvSpPr>
        <p:spPr>
          <a:xfrm>
            <a:off x="7573522" y="2418543"/>
            <a:ext cx="18032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>
                <a:solidFill>
                  <a:schemeClr val="bg1"/>
                </a:solidFill>
              </a:rPr>
              <a:t>CONTROLLER</a:t>
            </a:r>
          </a:p>
        </p:txBody>
      </p:sp>
      <p:cxnSp>
        <p:nvCxnSpPr>
          <p:cNvPr id="111" name="直线箭头连接符 110"/>
          <p:cNvCxnSpPr>
            <a:stCxn id="113" idx="3"/>
          </p:cNvCxnSpPr>
          <p:nvPr/>
        </p:nvCxnSpPr>
        <p:spPr bwMode="auto">
          <a:xfrm>
            <a:off x="4328282" y="1607945"/>
            <a:ext cx="728030" cy="0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12" name="直线箭头连接符 111"/>
          <p:cNvCxnSpPr/>
          <p:nvPr/>
        </p:nvCxnSpPr>
        <p:spPr bwMode="auto">
          <a:xfrm>
            <a:off x="6796595" y="1642791"/>
            <a:ext cx="728030" cy="0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13" name="直线箭头连接符 112"/>
          <p:cNvCxnSpPr/>
          <p:nvPr/>
        </p:nvCxnSpPr>
        <p:spPr bwMode="auto">
          <a:xfrm>
            <a:off x="4358302" y="2610105"/>
            <a:ext cx="728030" cy="0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14" name="直线箭头连接符 113"/>
          <p:cNvCxnSpPr/>
          <p:nvPr/>
        </p:nvCxnSpPr>
        <p:spPr bwMode="auto">
          <a:xfrm>
            <a:off x="6796595" y="2618598"/>
            <a:ext cx="728030" cy="0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15" name="文本框 114"/>
          <p:cNvSpPr txBox="1"/>
          <p:nvPr/>
        </p:nvSpPr>
        <p:spPr>
          <a:xfrm>
            <a:off x="418932" y="999334"/>
            <a:ext cx="14029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zh-CN" sz="3200" b="1" smtClean="0">
                <a:solidFill>
                  <a:schemeClr val="accent2">
                    <a:lumMod val="75000"/>
                  </a:schemeClr>
                </a:solidFill>
              </a:rPr>
              <a:t>VIEW</a:t>
            </a:r>
          </a:p>
        </p:txBody>
      </p:sp>
      <p:sp>
        <p:nvSpPr>
          <p:cNvPr id="116" name="文本框 115"/>
          <p:cNvSpPr txBox="1"/>
          <p:nvPr/>
        </p:nvSpPr>
        <p:spPr>
          <a:xfrm>
            <a:off x="2544078" y="3508648"/>
            <a:ext cx="100790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zh-CN" altLang="en-US" sz="2400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从一个页面跳转或者返回到指定页面，这称为页面导航；在</a:t>
            </a:r>
            <a:r>
              <a:rPr kumimoji="1" lang="en-US" altLang="zh-CN" sz="2400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BIN</a:t>
            </a:r>
            <a:r>
              <a:rPr kumimoji="1" lang="zh-CN" altLang="en-US" sz="2400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框架中通过</a:t>
            </a:r>
            <a:r>
              <a:rPr kumimoji="1" lang="en-US" altLang="zh-CN" sz="2400" dirty="0" err="1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bin.naviController</a:t>
            </a:r>
            <a:r>
              <a:rPr kumimoji="1" lang="zh-CN" altLang="en-US" sz="2400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来提供页面导航操作。</a:t>
            </a:r>
            <a:endParaRPr kumimoji="1" lang="zh-CN" altLang="en-US" sz="2400" dirty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</p:txBody>
      </p:sp>
      <p:sp>
        <p:nvSpPr>
          <p:cNvPr id="117" name="圆角矩形 116"/>
          <p:cNvSpPr/>
          <p:nvPr/>
        </p:nvSpPr>
        <p:spPr bwMode="auto">
          <a:xfrm>
            <a:off x="587259" y="3580656"/>
            <a:ext cx="1740795" cy="792088"/>
          </a:xfrm>
          <a:prstGeom prst="roundRect">
            <a:avLst/>
          </a:prstGeom>
          <a:solidFill>
            <a:srgbClr val="00B050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Heiti SC Light" charset="0"/>
              <a:cs typeface="Heiti SC Light" charset="0"/>
              <a:sym typeface="Gill Sans" charset="0"/>
            </a:endParaRPr>
          </a:p>
        </p:txBody>
      </p:sp>
      <p:sp>
        <p:nvSpPr>
          <p:cNvPr id="118" name="文本框 117"/>
          <p:cNvSpPr txBox="1"/>
          <p:nvPr/>
        </p:nvSpPr>
        <p:spPr>
          <a:xfrm>
            <a:off x="645062" y="3715090"/>
            <a:ext cx="16109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 smtClean="0">
                <a:solidFill>
                  <a:schemeClr val="bg1"/>
                </a:solidFill>
              </a:rPr>
              <a:t>页面导航</a:t>
            </a:r>
            <a:endParaRPr kumimoji="1" lang="en-US" altLang="zh-CN" sz="2800" dirty="0" smtClean="0">
              <a:solidFill>
                <a:schemeClr val="bg1"/>
              </a:solidFill>
            </a:endParaRPr>
          </a:p>
        </p:txBody>
      </p:sp>
      <p:sp>
        <p:nvSpPr>
          <p:cNvPr id="126" name="文本框 125"/>
          <p:cNvSpPr txBox="1"/>
          <p:nvPr/>
        </p:nvSpPr>
        <p:spPr>
          <a:xfrm>
            <a:off x="2541960" y="5423247"/>
            <a:ext cx="100811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zh-CN" altLang="en-US" sz="2400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在页面内容之上显示的</a:t>
            </a:r>
            <a:r>
              <a:rPr kumimoji="1" lang="en-US" altLang="zh-CN" sz="2400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UI</a:t>
            </a:r>
            <a:r>
              <a:rPr kumimoji="1" lang="zh-CN" altLang="en-US" sz="2400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，包括</a:t>
            </a:r>
            <a:r>
              <a:rPr kumimoji="1" lang="en-US" altLang="zh-CN" sz="2400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Status</a:t>
            </a:r>
            <a:r>
              <a:rPr kumimoji="1" lang="zh-CN" altLang="en-US" sz="2400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，</a:t>
            </a:r>
            <a:r>
              <a:rPr kumimoji="1" lang="en-US" altLang="zh-CN" sz="2400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Alert</a:t>
            </a:r>
            <a:r>
              <a:rPr kumimoji="1" lang="zh-CN" altLang="en-US" sz="2400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，</a:t>
            </a:r>
            <a:r>
              <a:rPr kumimoji="1" lang="en-US" altLang="zh-CN" sz="2400" dirty="0" err="1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DatePicker</a:t>
            </a:r>
            <a:r>
              <a:rPr kumimoji="1" lang="zh-CN" altLang="en-US" sz="2400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，</a:t>
            </a:r>
            <a:r>
              <a:rPr kumimoji="1" lang="en-US" altLang="zh-CN" sz="2400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Select</a:t>
            </a:r>
            <a:r>
              <a:rPr kumimoji="1" lang="zh-CN" altLang="en-US" sz="2400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，</a:t>
            </a:r>
            <a:r>
              <a:rPr kumimoji="1" lang="en-US" altLang="zh-CN" sz="2400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 Indicator </a:t>
            </a:r>
            <a:endParaRPr kumimoji="1" lang="zh-CN" altLang="en-US" sz="2400" dirty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</p:txBody>
      </p:sp>
      <p:sp>
        <p:nvSpPr>
          <p:cNvPr id="127" name="圆角矩形 126"/>
          <p:cNvSpPr/>
          <p:nvPr/>
        </p:nvSpPr>
        <p:spPr bwMode="auto">
          <a:xfrm>
            <a:off x="585142" y="5380855"/>
            <a:ext cx="1657900" cy="842101"/>
          </a:xfrm>
          <a:prstGeom prst="roundRect">
            <a:avLst/>
          </a:prstGeom>
          <a:solidFill>
            <a:srgbClr val="00B050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Heiti SC Light" charset="0"/>
              <a:cs typeface="Heiti SC Light" charset="0"/>
              <a:sym typeface="Gill Sans" charset="0"/>
            </a:endParaRPr>
          </a:p>
        </p:txBody>
      </p:sp>
      <p:sp>
        <p:nvSpPr>
          <p:cNvPr id="128" name="文本框 127"/>
          <p:cNvSpPr txBox="1"/>
          <p:nvPr/>
        </p:nvSpPr>
        <p:spPr>
          <a:xfrm>
            <a:off x="642944" y="5515289"/>
            <a:ext cx="15342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 smtClean="0">
                <a:solidFill>
                  <a:schemeClr val="bg1"/>
                </a:solidFill>
              </a:rPr>
              <a:t>HUD</a:t>
            </a:r>
          </a:p>
        </p:txBody>
      </p:sp>
      <p:cxnSp>
        <p:nvCxnSpPr>
          <p:cNvPr id="129" name="直线连接符 128"/>
          <p:cNvCxnSpPr/>
          <p:nvPr/>
        </p:nvCxnSpPr>
        <p:spPr bwMode="auto">
          <a:xfrm>
            <a:off x="525736" y="7037040"/>
            <a:ext cx="12097344" cy="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30" name="文本框 129"/>
          <p:cNvSpPr txBox="1"/>
          <p:nvPr/>
        </p:nvSpPr>
        <p:spPr>
          <a:xfrm>
            <a:off x="2536213" y="7358171"/>
            <a:ext cx="100868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zh-CN" altLang="en-US" sz="2400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为应对</a:t>
            </a:r>
            <a:r>
              <a:rPr kumimoji="1" lang="en-US" altLang="zh-CN" sz="2400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APP</a:t>
            </a:r>
            <a:r>
              <a:rPr kumimoji="1" lang="zh-CN" altLang="en-US" sz="2400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中一些通用场景需求，</a:t>
            </a:r>
            <a:r>
              <a:rPr kumimoji="1" lang="en-US" altLang="zh-CN" sz="2400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BIN</a:t>
            </a:r>
            <a:r>
              <a:rPr kumimoji="1" lang="zh-CN" altLang="en-US" sz="2400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提供了许多通用的</a:t>
            </a:r>
            <a:r>
              <a:rPr kumimoji="1" lang="en-US" altLang="zh-CN" sz="2400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UI</a:t>
            </a:r>
            <a:r>
              <a:rPr kumimoji="1" lang="zh-CN" altLang="en-US" sz="2400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组件，比如下拉刷新、分页加载、侧滑翻页等功能，以加速</a:t>
            </a:r>
            <a:r>
              <a:rPr kumimoji="1" lang="en-US" altLang="zh-CN" sz="2400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APP</a:t>
            </a:r>
            <a:r>
              <a:rPr kumimoji="1" lang="zh-CN" altLang="en-US" sz="2400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实际开发。</a:t>
            </a:r>
            <a:endParaRPr kumimoji="1" lang="zh-CN" altLang="en-US" sz="2400" dirty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</p:txBody>
      </p:sp>
      <p:sp>
        <p:nvSpPr>
          <p:cNvPr id="131" name="圆角矩形 130"/>
          <p:cNvSpPr/>
          <p:nvPr/>
        </p:nvSpPr>
        <p:spPr bwMode="auto">
          <a:xfrm>
            <a:off x="579394" y="7315780"/>
            <a:ext cx="1740795" cy="792088"/>
          </a:xfrm>
          <a:prstGeom prst="roundRect">
            <a:avLst/>
          </a:prstGeom>
          <a:solidFill>
            <a:srgbClr val="00B050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Heiti SC Light" charset="0"/>
              <a:cs typeface="Heiti SC Light" charset="0"/>
              <a:sym typeface="Gill Sans" charset="0"/>
            </a:endParaRPr>
          </a:p>
        </p:txBody>
      </p:sp>
      <p:sp>
        <p:nvSpPr>
          <p:cNvPr id="132" name="文本框 131"/>
          <p:cNvSpPr txBox="1"/>
          <p:nvPr/>
        </p:nvSpPr>
        <p:spPr>
          <a:xfrm>
            <a:off x="637197" y="7450214"/>
            <a:ext cx="16109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 smtClean="0">
                <a:solidFill>
                  <a:schemeClr val="bg1"/>
                </a:solidFill>
              </a:rPr>
              <a:t>组件</a:t>
            </a:r>
            <a:endParaRPr kumimoji="1" lang="en-US" altLang="zh-CN" sz="28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391226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51"/>
          <p:cNvSpPr/>
          <p:nvPr/>
        </p:nvSpPr>
        <p:spPr>
          <a:xfrm>
            <a:off x="5563167" y="12104070"/>
            <a:ext cx="516215" cy="693122"/>
          </a:xfrm>
          <a:prstGeom prst="rect">
            <a:avLst/>
          </a:prstGeom>
          <a:noFill/>
          <a:ln>
            <a:noFill/>
            <a:prstDash val="solid"/>
          </a:ln>
        </p:spPr>
        <p:txBody>
          <a:bodyPr vert="horz" wrap="none" lIns="72255" tIns="72255" rIns="72255" bIns="72255" anchor="ctr" anchorCtr="0" compatLnSpc="1">
            <a:spAutoFit/>
          </a:bodyPr>
          <a:lstStyle/>
          <a:p>
            <a:pPr algn="l" defTabSz="1300460" fontAlgn="auto">
              <a:spcBef>
                <a:spcPts val="0"/>
              </a:spcBef>
              <a:spcAft>
                <a:spcPts val="0"/>
              </a:spcAf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zh-CN" sz="3556">
                <a:latin typeface="微软雅黑" pitchFamily="34" charset="-122"/>
                <a:ea typeface="微软雅黑" pitchFamily="34" charset="-122"/>
                <a:cs typeface="Heiti SC Light"/>
              </a:rPr>
              <a:t>…</a:t>
            </a:r>
          </a:p>
        </p:txBody>
      </p:sp>
      <p:sp>
        <p:nvSpPr>
          <p:cNvPr id="25" name="矩形 3"/>
          <p:cNvSpPr/>
          <p:nvPr/>
        </p:nvSpPr>
        <p:spPr>
          <a:xfrm>
            <a:off x="-7118" y="1780456"/>
            <a:ext cx="13004801" cy="561662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6261" tIns="73129" rIns="146261" bIns="73129" anchor="ctr"/>
          <a:lstStyle/>
          <a:p>
            <a:pPr algn="ctr">
              <a:defRPr/>
            </a:pPr>
            <a:endParaRPr lang="zh-CN" altLang="en-US" sz="2276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26" name="图片 2" descr="iblrak00648723.jpg"/>
          <p:cNvPicPr>
            <a:picLocks noChangeAspect="1"/>
          </p:cNvPicPr>
          <p:nvPr/>
        </p:nvPicPr>
        <p:blipFill>
          <a:blip r:embed="rId3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84"/>
          <a:stretch>
            <a:fillRect/>
          </a:stretch>
        </p:blipFill>
        <p:spPr bwMode="auto">
          <a:xfrm>
            <a:off x="2" y="2535240"/>
            <a:ext cx="7014455" cy="42107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7" name="Text Box 7"/>
          <p:cNvSpPr txBox="1">
            <a:spLocks noChangeArrowheads="1"/>
          </p:cNvSpPr>
          <p:nvPr/>
        </p:nvSpPr>
        <p:spPr bwMode="auto">
          <a:xfrm>
            <a:off x="7438504" y="2716560"/>
            <a:ext cx="2808887" cy="9355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46261" tIns="73129" rIns="146261" bIns="73129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altLang="zh-CN" sz="3413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VM</a:t>
            </a:r>
            <a:r>
              <a:rPr lang="zh-CN" altLang="en-US" sz="3413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模式开发</a:t>
            </a:r>
            <a:endParaRPr lang="en-US" altLang="zh-CN" sz="3413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" name="标题 1"/>
          <p:cNvSpPr>
            <a:spLocks noGrp="1"/>
          </p:cNvSpPr>
          <p:nvPr>
            <p:ph type="title"/>
          </p:nvPr>
        </p:nvSpPr>
        <p:spPr>
          <a:xfrm>
            <a:off x="557275" y="3469719"/>
            <a:ext cx="5899908" cy="2341539"/>
          </a:xfrm>
        </p:spPr>
        <p:txBody>
          <a:bodyPr rtlCol="0">
            <a:normAutofit fontScale="90000"/>
          </a:bodyPr>
          <a:lstStyle/>
          <a:p>
            <a:pPr>
              <a:defRPr/>
            </a:pPr>
            <a:r>
              <a:rPr lang="zh-CN" altLang="en-US" sz="7680" dirty="0" smtClean="0">
                <a:solidFill>
                  <a:srgbClr val="0070C0"/>
                </a:solidFill>
              </a:rPr>
              <a:t>目录</a:t>
            </a:r>
            <a:r>
              <a:rPr lang="en-US" altLang="zh-CN" sz="4551" dirty="0">
                <a:solidFill>
                  <a:srgbClr val="0070C0"/>
                </a:solidFill>
              </a:rPr>
              <a:t/>
            </a:r>
            <a:br>
              <a:rPr lang="en-US" altLang="zh-CN" sz="4551" dirty="0">
                <a:solidFill>
                  <a:srgbClr val="0070C0"/>
                </a:solidFill>
              </a:rPr>
            </a:br>
            <a:r>
              <a:rPr lang="zh-CN" altLang="en-US" sz="4551" dirty="0">
                <a:solidFill>
                  <a:srgbClr val="0070C0"/>
                </a:solidFill>
              </a:rPr>
              <a:t> </a:t>
            </a:r>
            <a:r>
              <a:rPr lang="en-US" altLang="zh-CN" b="0" dirty="0" smtClean="0">
                <a:solidFill>
                  <a:srgbClr val="0070C0"/>
                </a:solidFill>
                <a:latin typeface="Impact" pitchFamily="34" charset="0"/>
              </a:rPr>
              <a:t>CONTENTS</a:t>
            </a:r>
            <a:endParaRPr lang="zh-CN" altLang="en-US" b="0" dirty="0">
              <a:solidFill>
                <a:srgbClr val="0070C0"/>
              </a:solidFill>
              <a:latin typeface="Impact" pitchFamily="34" charset="0"/>
            </a:endParaRPr>
          </a:p>
        </p:txBody>
      </p:sp>
      <p:sp>
        <p:nvSpPr>
          <p:cNvPr id="10" name="Text Box 7"/>
          <p:cNvSpPr txBox="1">
            <a:spLocks noChangeArrowheads="1"/>
          </p:cNvSpPr>
          <p:nvPr/>
        </p:nvSpPr>
        <p:spPr bwMode="auto">
          <a:xfrm>
            <a:off x="7438504" y="1852464"/>
            <a:ext cx="2045858" cy="9355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46261" tIns="73129" rIns="146261" bIns="73129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zh-CN" altLang="en-US" sz="3413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上期回顾</a:t>
            </a:r>
            <a:endParaRPr lang="en-US" altLang="zh-CN" sz="3413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" name="Text Box 7"/>
          <p:cNvSpPr txBox="1">
            <a:spLocks noChangeArrowheads="1"/>
          </p:cNvSpPr>
          <p:nvPr/>
        </p:nvSpPr>
        <p:spPr bwMode="auto">
          <a:xfrm>
            <a:off x="7431254" y="5525445"/>
            <a:ext cx="2045858" cy="9355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46261" tIns="73129" rIns="146261" bIns="73129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zh-CN" altLang="en-US" sz="3413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配置详解</a:t>
            </a:r>
            <a:endParaRPr lang="en-US" altLang="zh-CN" sz="3413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" name="Text Box 7"/>
          <p:cNvSpPr txBox="1">
            <a:spLocks noChangeArrowheads="1"/>
          </p:cNvSpPr>
          <p:nvPr/>
        </p:nvSpPr>
        <p:spPr bwMode="auto">
          <a:xfrm>
            <a:off x="7431254" y="3580656"/>
            <a:ext cx="2045858" cy="9355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46261" tIns="73129" rIns="146261" bIns="73129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zh-CN" altLang="en-US" sz="3413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网络开发</a:t>
            </a:r>
            <a:endParaRPr lang="en-US" altLang="zh-CN" sz="3413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3" name="Text Box 7"/>
          <p:cNvSpPr txBox="1">
            <a:spLocks noChangeArrowheads="1"/>
          </p:cNvSpPr>
          <p:nvPr/>
        </p:nvSpPr>
        <p:spPr bwMode="auto">
          <a:xfrm>
            <a:off x="7438504" y="6461549"/>
            <a:ext cx="2045858" cy="9355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46261" tIns="73129" rIns="146261" bIns="73129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zh-CN" altLang="en-US" sz="3413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其他资源</a:t>
            </a:r>
            <a:endParaRPr lang="en-US" altLang="zh-CN" sz="3413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4" name="Text Box 7"/>
          <p:cNvSpPr txBox="1">
            <a:spLocks noChangeArrowheads="1"/>
          </p:cNvSpPr>
          <p:nvPr/>
        </p:nvSpPr>
        <p:spPr bwMode="auto">
          <a:xfrm>
            <a:off x="7408870" y="4516760"/>
            <a:ext cx="2045858" cy="9355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46261" tIns="73129" rIns="146261" bIns="73129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zh-CN" altLang="en-US" sz="3413" b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数据</a:t>
            </a:r>
            <a:r>
              <a:rPr lang="zh-CN" altLang="en-US" sz="3413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中心</a:t>
            </a:r>
            <a:endParaRPr lang="en-US" altLang="zh-CN" sz="3413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199532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62"/>
          <p:cNvSpPr/>
          <p:nvPr/>
        </p:nvSpPr>
        <p:spPr>
          <a:xfrm>
            <a:off x="14287" y="944807"/>
            <a:ext cx="12824817" cy="45719"/>
          </a:xfrm>
          <a:prstGeom prst="rect">
            <a:avLst/>
          </a:prstGeom>
          <a:solidFill>
            <a:srgbClr val="00B0F0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300">
                <a:solidFill>
                  <a:srgbClr val="FFFFFF"/>
                </a:solidFill>
                <a:latin typeface="楷体_GB2312"/>
                <a:ea typeface="楷体_GB2312"/>
                <a:cs typeface="楷体_GB2312"/>
                <a:sym typeface="楷体_GB2312"/>
              </a:defRPr>
            </a:pPr>
            <a:endParaRPr/>
          </a:p>
        </p:txBody>
      </p:sp>
      <p:sp>
        <p:nvSpPr>
          <p:cNvPr id="43" name="标题 1"/>
          <p:cNvSpPr txBox="1">
            <a:spLocks/>
          </p:cNvSpPr>
          <p:nvPr/>
        </p:nvSpPr>
        <p:spPr>
          <a:xfrm>
            <a:off x="359594" y="158175"/>
            <a:ext cx="10388029" cy="741859"/>
          </a:xfrm>
          <a:prstGeom prst="rect">
            <a:avLst/>
          </a:prstGeom>
        </p:spPr>
        <p:txBody>
          <a:bodyPr vert="horz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+mj-lt"/>
                <a:ea typeface="+mj-ea"/>
                <a:cs typeface="+mj-cs"/>
                <a:sym typeface="Gill Sans" pitchFamily="-8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9pPr>
          </a:lstStyle>
          <a:p>
            <a:pPr algn="l"/>
            <a:r>
              <a:rPr lang="en-US" altLang="zh-CN" sz="4000" kern="0" dirty="0" smtClean="0"/>
              <a:t>VM(</a:t>
            </a:r>
            <a:r>
              <a:rPr lang="en-US" altLang="zh-CN" sz="4000" kern="0" dirty="0" err="1" smtClean="0"/>
              <a:t>ViewModel</a:t>
            </a:r>
            <a:r>
              <a:rPr lang="en-US" altLang="zh-CN" sz="4000" kern="0" dirty="0" smtClean="0"/>
              <a:t>)</a:t>
            </a:r>
            <a:r>
              <a:rPr lang="zh-CN" altLang="en-US" sz="4000" kern="0" dirty="0" smtClean="0"/>
              <a:t>模式开发</a:t>
            </a:r>
            <a:endParaRPr lang="zh-CN" altLang="en-US" sz="4000" kern="0" dirty="0"/>
          </a:p>
        </p:txBody>
      </p:sp>
      <p:pic>
        <p:nvPicPr>
          <p:cNvPr id="37" name="图片 3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2080" y="1796763"/>
            <a:ext cx="2406429" cy="2647989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2" name="左右箭头 1"/>
          <p:cNvSpPr/>
          <p:nvPr/>
        </p:nvSpPr>
        <p:spPr bwMode="auto">
          <a:xfrm>
            <a:off x="6358384" y="2712528"/>
            <a:ext cx="1728192" cy="913393"/>
          </a:xfrm>
          <a:prstGeom prst="leftRightArrow">
            <a:avLst>
              <a:gd name="adj1" fmla="val 54449"/>
              <a:gd name="adj2" fmla="val 32203"/>
            </a:avLst>
          </a:prstGeom>
          <a:solidFill>
            <a:srgbClr val="92D050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Heiti SC Light" charset="0"/>
              <a:cs typeface="Heiti SC Light" charset="0"/>
              <a:sym typeface="Gill Sans" charset="0"/>
            </a:endParaRPr>
          </a:p>
        </p:txBody>
      </p:sp>
      <p:sp>
        <p:nvSpPr>
          <p:cNvPr id="39" name="圆角矩形 38"/>
          <p:cNvSpPr/>
          <p:nvPr/>
        </p:nvSpPr>
        <p:spPr bwMode="auto">
          <a:xfrm>
            <a:off x="8586616" y="1132384"/>
            <a:ext cx="1867989" cy="536535"/>
          </a:xfrm>
          <a:prstGeom prst="roundRect">
            <a:avLst/>
          </a:prstGeom>
          <a:solidFill>
            <a:srgbClr val="00B050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Heiti SC Light" charset="0"/>
              <a:cs typeface="Heiti SC Light" charset="0"/>
              <a:sym typeface="Gill Sans" charset="0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8659570" y="1188965"/>
            <a:ext cx="18032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>
                <a:solidFill>
                  <a:schemeClr val="bg1"/>
                </a:solidFill>
              </a:rPr>
              <a:t>CONTROLLER</a:t>
            </a:r>
          </a:p>
        </p:txBody>
      </p:sp>
      <p:sp>
        <p:nvSpPr>
          <p:cNvPr id="41" name="圆角矩形 40"/>
          <p:cNvSpPr/>
          <p:nvPr/>
        </p:nvSpPr>
        <p:spPr bwMode="auto">
          <a:xfrm>
            <a:off x="3910112" y="1148681"/>
            <a:ext cx="1698173" cy="487759"/>
          </a:xfrm>
          <a:prstGeom prst="roundRect">
            <a:avLst/>
          </a:prstGeom>
          <a:solidFill>
            <a:srgbClr val="00B050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Heiti SC Light" charset="0"/>
              <a:cs typeface="Heiti SC Light" charset="0"/>
              <a:sym typeface="Gill Sans" charset="0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4132156" y="1201194"/>
            <a:ext cx="12123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>
                <a:solidFill>
                  <a:schemeClr val="bg1"/>
                </a:solidFill>
              </a:rPr>
              <a:t>VIEW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8261636" y="1852464"/>
            <a:ext cx="259913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lnSpc>
                <a:spcPct val="150000"/>
              </a:lnSpc>
              <a:buFont typeface="Wingdings" charset="2"/>
              <a:buChar char="ü"/>
            </a:pPr>
            <a:r>
              <a:rPr kumimoji="1" lang="en-US" altLang="zh-CN" sz="2800" dirty="0" smtClean="0">
                <a:latin typeface="STSong" charset="-122"/>
                <a:ea typeface="STSong" charset="-122"/>
                <a:cs typeface="STSong" charset="-122"/>
              </a:rPr>
              <a:t>UI</a:t>
            </a:r>
            <a:r>
              <a:rPr kumimoji="1" lang="zh-CN" altLang="en-US" sz="2800" dirty="0" smtClean="0">
                <a:latin typeface="STSong" charset="-122"/>
                <a:ea typeface="STSong" charset="-122"/>
                <a:cs typeface="STSong" charset="-122"/>
              </a:rPr>
              <a:t>事件绑定</a:t>
            </a:r>
          </a:p>
          <a:p>
            <a:pPr marL="342900" indent="-342900" algn="l">
              <a:lnSpc>
                <a:spcPct val="150000"/>
              </a:lnSpc>
              <a:buFont typeface="Wingdings" charset="2"/>
              <a:buChar char="ü"/>
            </a:pPr>
            <a:r>
              <a:rPr kumimoji="1" lang="en-US" altLang="zh-CN" sz="2800" dirty="0">
                <a:latin typeface="STSong" charset="-122"/>
                <a:ea typeface="STSong" charset="-122"/>
                <a:cs typeface="STSong" charset="-122"/>
              </a:rPr>
              <a:t>UI</a:t>
            </a:r>
            <a:r>
              <a:rPr kumimoji="1" lang="zh-CN" altLang="en-US" sz="2800" dirty="0">
                <a:latin typeface="STSong" charset="-122"/>
                <a:ea typeface="STSong" charset="-122"/>
                <a:cs typeface="STSong" charset="-122"/>
              </a:rPr>
              <a:t>数据</a:t>
            </a:r>
            <a:r>
              <a:rPr kumimoji="1" lang="zh-CN" altLang="en-US" sz="2800" dirty="0" smtClean="0">
                <a:latin typeface="STSong" charset="-122"/>
                <a:ea typeface="STSong" charset="-122"/>
                <a:cs typeface="STSong" charset="-122"/>
              </a:rPr>
              <a:t>获取</a:t>
            </a:r>
          </a:p>
          <a:p>
            <a:pPr marL="342900" indent="-342900" algn="l">
              <a:lnSpc>
                <a:spcPct val="150000"/>
              </a:lnSpc>
              <a:buFont typeface="Wingdings" charset="2"/>
              <a:buChar char="ü"/>
            </a:pPr>
            <a:r>
              <a:rPr kumimoji="1" lang="en-US" altLang="zh-CN" sz="2800" dirty="0" smtClean="0">
                <a:latin typeface="STSong" charset="-122"/>
                <a:ea typeface="STSong" charset="-122"/>
                <a:cs typeface="STSong" charset="-122"/>
              </a:rPr>
              <a:t>UI</a:t>
            </a:r>
            <a:r>
              <a:rPr kumimoji="1" lang="zh-CN" altLang="en-US" sz="2800" dirty="0" smtClean="0">
                <a:latin typeface="STSong" charset="-122"/>
                <a:ea typeface="STSong" charset="-122"/>
                <a:cs typeface="STSong" charset="-122"/>
              </a:rPr>
              <a:t>数据更新</a:t>
            </a:r>
          </a:p>
        </p:txBody>
      </p:sp>
      <p:sp>
        <p:nvSpPr>
          <p:cNvPr id="45" name="文本框 44"/>
          <p:cNvSpPr txBox="1"/>
          <p:nvPr/>
        </p:nvSpPr>
        <p:spPr>
          <a:xfrm>
            <a:off x="6621193" y="2140496"/>
            <a:ext cx="1202573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kumimoji="1" lang="en-US" altLang="zh-CN" sz="2800" b="1" dirty="0" smtClean="0">
                <a:solidFill>
                  <a:srgbClr val="00B050"/>
                </a:solidFill>
                <a:latin typeface="STSong" charset="-122"/>
                <a:ea typeface="STSong" charset="-122"/>
                <a:cs typeface="STSong" charset="-122"/>
              </a:rPr>
              <a:t>JQuery</a:t>
            </a:r>
            <a:endParaRPr kumimoji="1" lang="zh-CN" altLang="en-US" sz="2800" b="1" dirty="0" smtClean="0">
              <a:solidFill>
                <a:srgbClr val="00B050"/>
              </a:solidFill>
              <a:latin typeface="STSong" charset="-122"/>
              <a:ea typeface="STSong" charset="-122"/>
              <a:cs typeface="STSong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339351" y="988368"/>
            <a:ext cx="34267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lnSpc>
                <a:spcPct val="150000"/>
              </a:lnSpc>
              <a:buFont typeface="Wingdings" charset="2"/>
              <a:buChar char="Ø"/>
            </a:pPr>
            <a:r>
              <a:rPr kumimoji="1" lang="en-US" altLang="zh-CN" sz="2800" b="1" dirty="0" smtClean="0">
                <a:latin typeface="STSong" charset="-122"/>
                <a:ea typeface="STSong" charset="-122"/>
                <a:cs typeface="STSong" charset="-122"/>
              </a:rPr>
              <a:t>BIN</a:t>
            </a:r>
            <a:r>
              <a:rPr kumimoji="1" lang="zh-CN" altLang="en-US" sz="2800" b="1" dirty="0" smtClean="0">
                <a:latin typeface="STSong" charset="-122"/>
                <a:ea typeface="STSong" charset="-122"/>
                <a:cs typeface="STSong" charset="-122"/>
              </a:rPr>
              <a:t>基础模式</a:t>
            </a:r>
          </a:p>
        </p:txBody>
      </p:sp>
      <p:sp>
        <p:nvSpPr>
          <p:cNvPr id="47" name="文本框 46"/>
          <p:cNvSpPr txBox="1"/>
          <p:nvPr/>
        </p:nvSpPr>
        <p:spPr>
          <a:xfrm>
            <a:off x="359594" y="4640179"/>
            <a:ext cx="1132738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kumimoji="1" lang="zh-CN" altLang="en-US" sz="2800" dirty="0" smtClean="0">
                <a:latin typeface="STSong" charset="-122"/>
                <a:ea typeface="STSong" charset="-122"/>
                <a:cs typeface="STSong" charset="-122"/>
              </a:rPr>
              <a:t>业务层通过</a:t>
            </a:r>
            <a:r>
              <a:rPr kumimoji="1" lang="en-US" altLang="zh-CN" sz="2800" dirty="0" smtClean="0">
                <a:latin typeface="STSong" charset="-122"/>
                <a:ea typeface="STSong" charset="-122"/>
                <a:cs typeface="STSong" charset="-122"/>
              </a:rPr>
              <a:t>JQuery</a:t>
            </a:r>
            <a:r>
              <a:rPr kumimoji="1" lang="zh-CN" altLang="en-US" sz="2800" dirty="0" smtClean="0">
                <a:latin typeface="STSong" charset="-122"/>
                <a:ea typeface="STSong" charset="-122"/>
                <a:cs typeface="STSong" charset="-122"/>
              </a:rPr>
              <a:t>节点</a:t>
            </a:r>
            <a:r>
              <a:rPr kumimoji="1" lang="en-US" altLang="zh-CN" sz="2800" dirty="0" smtClean="0">
                <a:latin typeface="STSong" charset="-122"/>
                <a:ea typeface="STSong" charset="-122"/>
                <a:cs typeface="STSong" charset="-122"/>
              </a:rPr>
              <a:t>(</a:t>
            </a:r>
            <a:r>
              <a:rPr kumimoji="1" lang="zh-CN" altLang="en-US" sz="2800" dirty="0" smtClean="0">
                <a:latin typeface="STSong" charset="-122"/>
                <a:ea typeface="STSong" charset="-122"/>
                <a:cs typeface="STSong" charset="-122"/>
              </a:rPr>
              <a:t>或</a:t>
            </a:r>
            <a:r>
              <a:rPr kumimoji="1" lang="en-US" altLang="zh-CN" sz="2800" dirty="0" smtClean="0">
                <a:latin typeface="STSong" charset="-122"/>
                <a:ea typeface="STSong" charset="-122"/>
                <a:cs typeface="STSong" charset="-122"/>
              </a:rPr>
              <a:t>DOM</a:t>
            </a:r>
            <a:r>
              <a:rPr kumimoji="1" lang="zh-CN" altLang="en-US" sz="2800" dirty="0" smtClean="0">
                <a:latin typeface="STSong" charset="-122"/>
                <a:ea typeface="STSong" charset="-122"/>
                <a:cs typeface="STSong" charset="-122"/>
              </a:rPr>
              <a:t>节点</a:t>
            </a:r>
            <a:r>
              <a:rPr kumimoji="1" lang="en-US" altLang="zh-CN" sz="2800" dirty="0" smtClean="0">
                <a:latin typeface="STSong" charset="-122"/>
                <a:ea typeface="STSong" charset="-122"/>
                <a:cs typeface="STSong" charset="-122"/>
              </a:rPr>
              <a:t>)</a:t>
            </a:r>
            <a:r>
              <a:rPr kumimoji="1" lang="zh-CN" altLang="en-US" sz="2800" dirty="0" smtClean="0">
                <a:latin typeface="STSong" charset="-122"/>
                <a:ea typeface="STSong" charset="-122"/>
                <a:cs typeface="STSong" charset="-122"/>
              </a:rPr>
              <a:t>进行</a:t>
            </a:r>
            <a:r>
              <a:rPr kumimoji="1" lang="en-US" altLang="zh-CN" sz="2800" dirty="0" smtClean="0">
                <a:latin typeface="STSong" charset="-122"/>
                <a:ea typeface="STSong" charset="-122"/>
                <a:cs typeface="STSong" charset="-122"/>
              </a:rPr>
              <a:t>UI</a:t>
            </a:r>
            <a:r>
              <a:rPr kumimoji="1" lang="zh-CN" altLang="en-US" sz="2800" dirty="0" smtClean="0">
                <a:latin typeface="STSong" charset="-122"/>
                <a:ea typeface="STSong" charset="-122"/>
                <a:cs typeface="STSong" charset="-122"/>
              </a:rPr>
              <a:t>操作，具有一定的优缺点：</a:t>
            </a:r>
          </a:p>
        </p:txBody>
      </p:sp>
      <p:sp>
        <p:nvSpPr>
          <p:cNvPr id="48" name="文本框 47"/>
          <p:cNvSpPr txBox="1"/>
          <p:nvPr/>
        </p:nvSpPr>
        <p:spPr>
          <a:xfrm>
            <a:off x="965677" y="5574270"/>
            <a:ext cx="524869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开发简单直接，没有引入过多概念</a:t>
            </a:r>
          </a:p>
          <a:p>
            <a:pPr algn="l">
              <a:lnSpc>
                <a:spcPct val="150000"/>
              </a:lnSpc>
            </a:pP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节点使用灵活，容易实现复杂效果</a:t>
            </a:r>
            <a:endParaRPr kumimoji="1" lang="en-US" altLang="zh-CN" sz="2400" dirty="0" smtClean="0">
              <a:latin typeface="STSong" charset="-122"/>
              <a:ea typeface="STSong" charset="-122"/>
              <a:cs typeface="STSong" charset="-122"/>
            </a:endParaRPr>
          </a:p>
          <a:p>
            <a:pPr algn="l">
              <a:lnSpc>
                <a:spcPct val="150000"/>
              </a:lnSpc>
            </a:pP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……</a:t>
            </a:r>
            <a:endParaRPr kumimoji="1" lang="zh-CN" altLang="en-US" sz="2400" dirty="0" smtClean="0">
              <a:latin typeface="STSong" charset="-122"/>
              <a:ea typeface="STSong" charset="-122"/>
              <a:cs typeface="STSong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7158365" y="5620843"/>
            <a:ext cx="524869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UI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操作重度依赖节点</a:t>
            </a:r>
          </a:p>
          <a:p>
            <a:pPr algn="l">
              <a:lnSpc>
                <a:spcPct val="150000"/>
              </a:lnSpc>
            </a:pP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代码冗余</a:t>
            </a:r>
          </a:p>
          <a:p>
            <a:pPr algn="l">
              <a:lnSpc>
                <a:spcPct val="150000"/>
              </a:lnSpc>
            </a:pP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……</a:t>
            </a:r>
            <a:endParaRPr kumimoji="1" lang="zh-CN" altLang="en-US" sz="2400" dirty="0" smtClean="0">
              <a:latin typeface="STSong" charset="-122"/>
              <a:ea typeface="STSong" charset="-122"/>
              <a:cs typeface="STSong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6416" y="5747886"/>
            <a:ext cx="487957" cy="451620"/>
          </a:xfrm>
          <a:prstGeom prst="rect">
            <a:avLst/>
          </a:prstGeom>
        </p:spPr>
      </p:pic>
      <p:pic>
        <p:nvPicPr>
          <p:cNvPr id="52" name="图片 5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2515" y="6342739"/>
            <a:ext cx="487957" cy="451620"/>
          </a:xfrm>
          <a:prstGeom prst="rect">
            <a:avLst/>
          </a:prstGeom>
        </p:spPr>
      </p:pic>
      <p:pic>
        <p:nvPicPr>
          <p:cNvPr id="54" name="图片 5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064" y="6274121"/>
            <a:ext cx="425742" cy="383694"/>
          </a:xfrm>
          <a:prstGeom prst="rect">
            <a:avLst/>
          </a:prstGeom>
        </p:spPr>
      </p:pic>
      <p:pic>
        <p:nvPicPr>
          <p:cNvPr id="56" name="图片 5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448" y="5751539"/>
            <a:ext cx="425742" cy="383694"/>
          </a:xfrm>
          <a:prstGeom prst="rect">
            <a:avLst/>
          </a:prstGeom>
        </p:spPr>
      </p:pic>
      <p:sp>
        <p:nvSpPr>
          <p:cNvPr id="8" name="右箭头 7"/>
          <p:cNvSpPr/>
          <p:nvPr/>
        </p:nvSpPr>
        <p:spPr bwMode="auto">
          <a:xfrm>
            <a:off x="604448" y="7808788"/>
            <a:ext cx="2513576" cy="1028452"/>
          </a:xfrm>
          <a:prstGeom prst="rightArrow">
            <a:avLst/>
          </a:prstGeom>
          <a:solidFill>
            <a:srgbClr val="92D050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Heiti SC Light" charset="0"/>
              <a:cs typeface="Heiti SC Light" charset="0"/>
              <a:sym typeface="Gill Sans" charset="0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3506" y="7546327"/>
            <a:ext cx="2983189" cy="1328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927330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62"/>
          <p:cNvSpPr/>
          <p:nvPr/>
        </p:nvSpPr>
        <p:spPr>
          <a:xfrm>
            <a:off x="14287" y="944807"/>
            <a:ext cx="12824817" cy="45719"/>
          </a:xfrm>
          <a:prstGeom prst="rect">
            <a:avLst/>
          </a:prstGeom>
          <a:solidFill>
            <a:srgbClr val="00B0F0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300">
                <a:solidFill>
                  <a:srgbClr val="FFFFFF"/>
                </a:solidFill>
                <a:latin typeface="楷体_GB2312"/>
                <a:ea typeface="楷体_GB2312"/>
                <a:cs typeface="楷体_GB2312"/>
                <a:sym typeface="楷体_GB2312"/>
              </a:defRPr>
            </a:pPr>
            <a:endParaRPr/>
          </a:p>
        </p:txBody>
      </p:sp>
      <p:sp>
        <p:nvSpPr>
          <p:cNvPr id="43" name="标题 1"/>
          <p:cNvSpPr txBox="1">
            <a:spLocks/>
          </p:cNvSpPr>
          <p:nvPr/>
        </p:nvSpPr>
        <p:spPr>
          <a:xfrm>
            <a:off x="359594" y="158175"/>
            <a:ext cx="10388029" cy="741859"/>
          </a:xfrm>
          <a:prstGeom prst="rect">
            <a:avLst/>
          </a:prstGeom>
        </p:spPr>
        <p:txBody>
          <a:bodyPr vert="horz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+mj-lt"/>
                <a:ea typeface="+mj-ea"/>
                <a:cs typeface="+mj-cs"/>
                <a:sym typeface="Gill Sans" pitchFamily="-8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9pPr>
          </a:lstStyle>
          <a:p>
            <a:pPr algn="l"/>
            <a:r>
              <a:rPr lang="en-US" altLang="zh-CN" sz="4000" kern="0" dirty="0" smtClean="0"/>
              <a:t>VM(</a:t>
            </a:r>
            <a:r>
              <a:rPr lang="en-US" altLang="zh-CN" sz="4000" kern="0" dirty="0" err="1" smtClean="0"/>
              <a:t>ViewModel</a:t>
            </a:r>
            <a:r>
              <a:rPr lang="en-US" altLang="zh-CN" sz="4000" kern="0" dirty="0" smtClean="0"/>
              <a:t>)</a:t>
            </a:r>
            <a:r>
              <a:rPr lang="zh-CN" altLang="en-US" sz="4000" kern="0" dirty="0" smtClean="0"/>
              <a:t>模式开发</a:t>
            </a:r>
            <a:endParaRPr lang="zh-CN" altLang="en-US" sz="4000" kern="0" dirty="0"/>
          </a:p>
        </p:txBody>
      </p:sp>
      <p:pic>
        <p:nvPicPr>
          <p:cNvPr id="37" name="图片 3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2080" y="3596963"/>
            <a:ext cx="2406429" cy="2647989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2" name="左右箭头 1"/>
          <p:cNvSpPr/>
          <p:nvPr/>
        </p:nvSpPr>
        <p:spPr bwMode="auto">
          <a:xfrm>
            <a:off x="6358384" y="4512728"/>
            <a:ext cx="1728192" cy="913393"/>
          </a:xfrm>
          <a:prstGeom prst="leftRightArrow">
            <a:avLst>
              <a:gd name="adj1" fmla="val 54449"/>
              <a:gd name="adj2" fmla="val 32203"/>
            </a:avLst>
          </a:prstGeom>
          <a:solidFill>
            <a:srgbClr val="92D050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Heiti SC Light" charset="0"/>
              <a:cs typeface="Heiti SC Light" charset="0"/>
              <a:sym typeface="Gill Sans" charset="0"/>
            </a:endParaRPr>
          </a:p>
        </p:txBody>
      </p:sp>
      <p:sp>
        <p:nvSpPr>
          <p:cNvPr id="39" name="圆角矩形 38"/>
          <p:cNvSpPr/>
          <p:nvPr/>
        </p:nvSpPr>
        <p:spPr bwMode="auto">
          <a:xfrm>
            <a:off x="8586616" y="2932584"/>
            <a:ext cx="1867989" cy="536535"/>
          </a:xfrm>
          <a:prstGeom prst="roundRect">
            <a:avLst/>
          </a:prstGeom>
          <a:solidFill>
            <a:srgbClr val="00B050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Heiti SC Light" charset="0"/>
              <a:cs typeface="Heiti SC Light" charset="0"/>
              <a:sym typeface="Gill Sans" charset="0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8659570" y="2989165"/>
            <a:ext cx="18032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>
                <a:solidFill>
                  <a:schemeClr val="bg1"/>
                </a:solidFill>
              </a:rPr>
              <a:t>CONTROLLER</a:t>
            </a:r>
          </a:p>
        </p:txBody>
      </p:sp>
      <p:sp>
        <p:nvSpPr>
          <p:cNvPr id="41" name="圆角矩形 40"/>
          <p:cNvSpPr/>
          <p:nvPr/>
        </p:nvSpPr>
        <p:spPr bwMode="auto">
          <a:xfrm>
            <a:off x="3910112" y="2948881"/>
            <a:ext cx="1698173" cy="487759"/>
          </a:xfrm>
          <a:prstGeom prst="roundRect">
            <a:avLst/>
          </a:prstGeom>
          <a:solidFill>
            <a:srgbClr val="00B050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Heiti SC Light" charset="0"/>
              <a:cs typeface="Heiti SC Light" charset="0"/>
              <a:sym typeface="Gill Sans" charset="0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4132156" y="3001394"/>
            <a:ext cx="12123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>
                <a:solidFill>
                  <a:schemeClr val="bg1"/>
                </a:solidFill>
              </a:rPr>
              <a:t>VIEW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8261636" y="3652664"/>
            <a:ext cx="259913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lnSpc>
                <a:spcPct val="150000"/>
              </a:lnSpc>
              <a:buFont typeface="Wingdings" charset="2"/>
              <a:buChar char="ü"/>
            </a:pPr>
            <a:r>
              <a:rPr kumimoji="1" lang="en-US" altLang="zh-CN" sz="2800" dirty="0" smtClean="0">
                <a:latin typeface="STSong" charset="-122"/>
                <a:ea typeface="STSong" charset="-122"/>
                <a:cs typeface="STSong" charset="-122"/>
              </a:rPr>
              <a:t>UI</a:t>
            </a:r>
            <a:r>
              <a:rPr kumimoji="1" lang="zh-CN" altLang="en-US" sz="2800" dirty="0" smtClean="0">
                <a:latin typeface="STSong" charset="-122"/>
                <a:ea typeface="STSong" charset="-122"/>
                <a:cs typeface="STSong" charset="-122"/>
              </a:rPr>
              <a:t>事件处理</a:t>
            </a:r>
          </a:p>
          <a:p>
            <a:pPr marL="342900" indent="-342900" algn="l">
              <a:lnSpc>
                <a:spcPct val="150000"/>
              </a:lnSpc>
              <a:buFont typeface="Wingdings" charset="2"/>
              <a:buChar char="ü"/>
            </a:pPr>
            <a:r>
              <a:rPr kumimoji="1" lang="en-US" altLang="zh-CN" sz="2800" dirty="0" smtClean="0">
                <a:latin typeface="STSong" charset="-122"/>
                <a:ea typeface="STSong" charset="-122"/>
                <a:cs typeface="STSong" charset="-122"/>
              </a:rPr>
              <a:t>VM</a:t>
            </a:r>
            <a:r>
              <a:rPr kumimoji="1" lang="zh-CN" altLang="en-US" sz="2800" dirty="0" smtClean="0">
                <a:latin typeface="STSong" charset="-122"/>
                <a:ea typeface="STSong" charset="-122"/>
                <a:cs typeface="STSong" charset="-122"/>
              </a:rPr>
              <a:t>数据获取</a:t>
            </a:r>
          </a:p>
          <a:p>
            <a:pPr marL="342900" indent="-342900" algn="l">
              <a:lnSpc>
                <a:spcPct val="150000"/>
              </a:lnSpc>
              <a:buFont typeface="Wingdings" charset="2"/>
              <a:buChar char="ü"/>
            </a:pPr>
            <a:r>
              <a:rPr kumimoji="1" lang="en-US" altLang="zh-CN" sz="2800" dirty="0" smtClean="0">
                <a:latin typeface="STSong" charset="-122"/>
                <a:ea typeface="STSong" charset="-122"/>
                <a:cs typeface="STSong" charset="-122"/>
              </a:rPr>
              <a:t>VM</a:t>
            </a:r>
            <a:r>
              <a:rPr kumimoji="1" lang="zh-CN" altLang="en-US" sz="2800" dirty="0" smtClean="0">
                <a:latin typeface="STSong" charset="-122"/>
                <a:ea typeface="STSong" charset="-122"/>
                <a:cs typeface="STSong" charset="-122"/>
              </a:rPr>
              <a:t>数据更新</a:t>
            </a:r>
          </a:p>
        </p:txBody>
      </p:sp>
      <p:sp>
        <p:nvSpPr>
          <p:cNvPr id="45" name="文本框 44"/>
          <p:cNvSpPr txBox="1"/>
          <p:nvPr/>
        </p:nvSpPr>
        <p:spPr>
          <a:xfrm>
            <a:off x="6214368" y="3940696"/>
            <a:ext cx="1957587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kumimoji="1" lang="en-US" altLang="zh-CN" sz="2800" b="1" dirty="0" smtClean="0">
                <a:solidFill>
                  <a:srgbClr val="00B050"/>
                </a:solidFill>
                <a:latin typeface="STSong" charset="-122"/>
                <a:ea typeface="STSong" charset="-122"/>
                <a:cs typeface="STSong" charset="-122"/>
              </a:rPr>
              <a:t>View-Model</a:t>
            </a:r>
            <a:endParaRPr kumimoji="1" lang="zh-CN" altLang="en-US" sz="2800" b="1" dirty="0" smtClean="0">
              <a:solidFill>
                <a:srgbClr val="00B050"/>
              </a:solidFill>
              <a:latin typeface="STSong" charset="-122"/>
              <a:ea typeface="STSong" charset="-122"/>
              <a:cs typeface="STSong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339351" y="2914000"/>
            <a:ext cx="34267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lnSpc>
                <a:spcPct val="150000"/>
              </a:lnSpc>
              <a:buFont typeface="Wingdings" charset="2"/>
              <a:buChar char="Ø"/>
            </a:pPr>
            <a:r>
              <a:rPr kumimoji="1" lang="en-US" altLang="zh-CN" sz="2800" b="1" dirty="0" smtClean="0">
                <a:latin typeface="STSong" charset="-122"/>
                <a:ea typeface="STSong" charset="-122"/>
                <a:cs typeface="STSong" charset="-122"/>
              </a:rPr>
              <a:t>VM</a:t>
            </a:r>
            <a:r>
              <a:rPr kumimoji="1" lang="zh-CN" altLang="en-US" sz="2800" b="1" dirty="0" smtClean="0">
                <a:latin typeface="STSong" charset="-122"/>
                <a:ea typeface="STSong" charset="-122"/>
                <a:cs typeface="STSong" charset="-122"/>
              </a:rPr>
              <a:t>模式</a:t>
            </a:r>
          </a:p>
        </p:txBody>
      </p:sp>
      <p:sp>
        <p:nvSpPr>
          <p:cNvPr id="47" name="文本框 46"/>
          <p:cNvSpPr txBox="1"/>
          <p:nvPr/>
        </p:nvSpPr>
        <p:spPr>
          <a:xfrm>
            <a:off x="359594" y="6244952"/>
            <a:ext cx="118314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VIEW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和</a:t>
            </a: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CONTROLER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中间添加</a:t>
            </a: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VIEW-MODEL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层，</a:t>
            </a: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CONTROLLER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不再直接操作</a:t>
            </a: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UI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节点，能有效地减少冗余代码，提高代码质量。</a:t>
            </a:r>
          </a:p>
        </p:txBody>
      </p:sp>
      <p:sp>
        <p:nvSpPr>
          <p:cNvPr id="48" name="文本框 47"/>
          <p:cNvSpPr txBox="1"/>
          <p:nvPr/>
        </p:nvSpPr>
        <p:spPr>
          <a:xfrm>
            <a:off x="965677" y="7469088"/>
            <a:ext cx="108653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HTML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中以声明指令方式和</a:t>
            </a: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CONTROLLER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建立事件处理关系，简明直了</a:t>
            </a:r>
          </a:p>
          <a:p>
            <a:pPr algn="l">
              <a:lnSpc>
                <a:spcPct val="150000"/>
              </a:lnSpc>
            </a:pP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以数据驱动</a:t>
            </a: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UI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，简单方便</a:t>
            </a:r>
          </a:p>
        </p:txBody>
      </p:sp>
      <p:pic>
        <p:nvPicPr>
          <p:cNvPr id="54" name="图片 5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064" y="8168939"/>
            <a:ext cx="425742" cy="383694"/>
          </a:xfrm>
          <a:prstGeom prst="rect">
            <a:avLst/>
          </a:prstGeom>
        </p:spPr>
      </p:pic>
      <p:pic>
        <p:nvPicPr>
          <p:cNvPr id="56" name="图片 5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448" y="7646357"/>
            <a:ext cx="425742" cy="383694"/>
          </a:xfrm>
          <a:prstGeom prst="rect">
            <a:avLst/>
          </a:prstGeom>
        </p:spPr>
      </p:pic>
      <p:sp>
        <p:nvSpPr>
          <p:cNvPr id="24" name="文本框 23"/>
          <p:cNvSpPr txBox="1"/>
          <p:nvPr/>
        </p:nvSpPr>
        <p:spPr>
          <a:xfrm>
            <a:off x="339350" y="863702"/>
            <a:ext cx="34267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lnSpc>
                <a:spcPct val="150000"/>
              </a:lnSpc>
              <a:buFont typeface="Wingdings" charset="2"/>
              <a:buChar char="Ø"/>
            </a:pPr>
            <a:r>
              <a:rPr kumimoji="1" lang="en-US" altLang="zh-CN" sz="2800" b="1" dirty="0" smtClean="0">
                <a:latin typeface="STSong" charset="-122"/>
                <a:ea typeface="STSong" charset="-122"/>
                <a:cs typeface="STSong" charset="-122"/>
                <a:hlinkClick r:id="rId4"/>
              </a:rPr>
              <a:t>VUE</a:t>
            </a:r>
            <a:endParaRPr kumimoji="1" lang="zh-CN" altLang="en-US" sz="2800" b="1" dirty="0" smtClean="0">
              <a:latin typeface="STSong" charset="-122"/>
              <a:ea typeface="STSong" charset="-122"/>
              <a:cs typeface="STSong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324531" y="1485089"/>
            <a:ext cx="1206770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  <a:hlinkClick r:id="rId4"/>
              </a:rPr>
              <a:t>VUE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是一个针对</a:t>
            </a: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MVVM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模式的前端</a:t>
            </a: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WEB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开发库，其特点是：简单、轻量、高效、数据驱动。</a:t>
            </a:r>
          </a:p>
          <a:p>
            <a:pPr algn="l"/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BIN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在框架层面集成</a:t>
            </a: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VUE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库，以提供</a:t>
            </a:r>
            <a:r>
              <a:rPr kumimoji="1" lang="en-US" altLang="zh-CN" sz="2400" dirty="0" err="1" smtClean="0">
                <a:latin typeface="STSong" charset="-122"/>
                <a:ea typeface="STSong" charset="-122"/>
                <a:cs typeface="STSong" charset="-122"/>
              </a:rPr>
              <a:t>ViewModel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层，减少冗余代码，提高业务开发效率和质量。</a:t>
            </a:r>
          </a:p>
        </p:txBody>
      </p:sp>
    </p:spTree>
    <p:extLst>
      <p:ext uri="{BB962C8B-B14F-4D97-AF65-F5344CB8AC3E}">
        <p14:creationId xmlns:p14="http://schemas.microsoft.com/office/powerpoint/2010/main" val="80880858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62"/>
          <p:cNvSpPr/>
          <p:nvPr/>
        </p:nvSpPr>
        <p:spPr>
          <a:xfrm>
            <a:off x="14287" y="944807"/>
            <a:ext cx="12824817" cy="45719"/>
          </a:xfrm>
          <a:prstGeom prst="rect">
            <a:avLst/>
          </a:prstGeom>
          <a:solidFill>
            <a:srgbClr val="00B0F0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300">
                <a:solidFill>
                  <a:srgbClr val="FFFFFF"/>
                </a:solidFill>
                <a:latin typeface="楷体_GB2312"/>
                <a:ea typeface="楷体_GB2312"/>
                <a:cs typeface="楷体_GB2312"/>
                <a:sym typeface="楷体_GB2312"/>
              </a:defRPr>
            </a:pPr>
            <a:endParaRPr/>
          </a:p>
        </p:txBody>
      </p:sp>
      <p:sp>
        <p:nvSpPr>
          <p:cNvPr id="43" name="标题 1"/>
          <p:cNvSpPr txBox="1">
            <a:spLocks/>
          </p:cNvSpPr>
          <p:nvPr/>
        </p:nvSpPr>
        <p:spPr>
          <a:xfrm>
            <a:off x="359594" y="158175"/>
            <a:ext cx="10388029" cy="741859"/>
          </a:xfrm>
          <a:prstGeom prst="rect">
            <a:avLst/>
          </a:prstGeom>
        </p:spPr>
        <p:txBody>
          <a:bodyPr vert="horz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+mj-lt"/>
                <a:ea typeface="+mj-ea"/>
                <a:cs typeface="+mj-cs"/>
                <a:sym typeface="Gill Sans" pitchFamily="-8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9pPr>
          </a:lstStyle>
          <a:p>
            <a:pPr algn="l"/>
            <a:r>
              <a:rPr lang="en-US" altLang="zh-CN" sz="4000" kern="0" dirty="0" smtClean="0"/>
              <a:t>VM(</a:t>
            </a:r>
            <a:r>
              <a:rPr lang="en-US" altLang="zh-CN" sz="4000" kern="0" dirty="0" err="1" smtClean="0"/>
              <a:t>ViewModel</a:t>
            </a:r>
            <a:r>
              <a:rPr lang="en-US" altLang="zh-CN" sz="4000" kern="0" dirty="0" smtClean="0"/>
              <a:t>)</a:t>
            </a:r>
            <a:r>
              <a:rPr lang="zh-CN" altLang="en-US" sz="4000" kern="0" dirty="0" smtClean="0"/>
              <a:t>模式开发</a:t>
            </a:r>
            <a:endParaRPr lang="zh-CN" altLang="en-US" sz="4000" kern="0" dirty="0"/>
          </a:p>
        </p:txBody>
      </p:sp>
      <p:sp>
        <p:nvSpPr>
          <p:cNvPr id="40" name="文本框 39"/>
          <p:cNvSpPr txBox="1"/>
          <p:nvPr/>
        </p:nvSpPr>
        <p:spPr>
          <a:xfrm>
            <a:off x="7723466" y="1837037"/>
            <a:ext cx="18032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>
                <a:solidFill>
                  <a:schemeClr val="bg1"/>
                </a:solidFill>
              </a:rPr>
              <a:t>CONTROLLER</a:t>
            </a:r>
          </a:p>
        </p:txBody>
      </p:sp>
      <p:sp>
        <p:nvSpPr>
          <p:cNvPr id="44" name="文本框 43"/>
          <p:cNvSpPr txBox="1"/>
          <p:nvPr/>
        </p:nvSpPr>
        <p:spPr>
          <a:xfrm>
            <a:off x="2722015" y="1843675"/>
            <a:ext cx="12123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>
                <a:solidFill>
                  <a:schemeClr val="bg1"/>
                </a:solidFill>
              </a:rPr>
              <a:t>VIEW</a:t>
            </a:r>
          </a:p>
        </p:txBody>
      </p:sp>
      <p:sp>
        <p:nvSpPr>
          <p:cNvPr id="46" name="文本框 45"/>
          <p:cNvSpPr txBox="1"/>
          <p:nvPr/>
        </p:nvSpPr>
        <p:spPr>
          <a:xfrm>
            <a:off x="359594" y="897776"/>
            <a:ext cx="34267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lnSpc>
                <a:spcPct val="150000"/>
              </a:lnSpc>
              <a:buFont typeface="Wingdings" charset="2"/>
              <a:buChar char="Ø"/>
            </a:pPr>
            <a:r>
              <a:rPr kumimoji="1" lang="en-US" altLang="zh-CN" sz="2800" b="1" dirty="0" smtClean="0">
                <a:latin typeface="STSong" charset="-122"/>
                <a:ea typeface="STSong" charset="-122"/>
                <a:cs typeface="STSong" charset="-122"/>
              </a:rPr>
              <a:t>VM</a:t>
            </a:r>
            <a:r>
              <a:rPr kumimoji="1" lang="zh-CN" altLang="en-US" sz="2800" b="1" dirty="0" smtClean="0">
                <a:latin typeface="STSong" charset="-122"/>
                <a:ea typeface="STSong" charset="-122"/>
                <a:cs typeface="STSong" charset="-122"/>
              </a:rPr>
              <a:t>模式</a:t>
            </a:r>
          </a:p>
        </p:txBody>
      </p:sp>
      <p:sp>
        <p:nvSpPr>
          <p:cNvPr id="19" name="矩形 18"/>
          <p:cNvSpPr/>
          <p:nvPr/>
        </p:nvSpPr>
        <p:spPr>
          <a:xfrm>
            <a:off x="426160" y="1981959"/>
            <a:ext cx="12268928" cy="286232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algn="l"/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……</a:t>
            </a:r>
            <a:endParaRPr kumimoji="1" lang="zh-CN" altLang="en-US" sz="20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&lt;</a:t>
            </a:r>
            <a:r>
              <a:rPr kumimoji="1" lang="en-US" altLang="zh-CN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div class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=“title”&gt;</a:t>
            </a:r>
            <a:r>
              <a:rPr kumimoji="1" lang="en-US" altLang="zh-CN" sz="2000" i="1" dirty="0" smtClean="0">
                <a:solidFill>
                  <a:srgbClr val="FF0000"/>
                </a:solidFill>
                <a:latin typeface="STSong" charset="-122"/>
                <a:ea typeface="STSong" charset="-122"/>
                <a:cs typeface="STSong" charset="-122"/>
              </a:rPr>
              <a:t>{{</a:t>
            </a:r>
            <a:r>
              <a:rPr kumimoji="1" lang="en-US" altLang="zh-CN" sz="2000" i="1" dirty="0">
                <a:solidFill>
                  <a:srgbClr val="FF0000"/>
                </a:solidFill>
                <a:latin typeface="STSong" charset="-122"/>
                <a:ea typeface="STSong" charset="-122"/>
                <a:cs typeface="STSong" charset="-122"/>
              </a:rPr>
              <a:t>title</a:t>
            </a:r>
            <a:r>
              <a:rPr kumimoji="1" lang="en-US" altLang="zh-CN" sz="2000" i="1" dirty="0" smtClean="0">
                <a:solidFill>
                  <a:srgbClr val="FF0000"/>
                </a:solidFill>
                <a:latin typeface="STSong" charset="-122"/>
                <a:ea typeface="STSong" charset="-122"/>
                <a:cs typeface="STSong" charset="-122"/>
              </a:rPr>
              <a:t>}}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&lt;/</a:t>
            </a:r>
            <a:r>
              <a:rPr kumimoji="1" lang="en-US" altLang="zh-CN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div&gt;        </a:t>
            </a:r>
            <a:endParaRPr kumimoji="1" lang="zh-CN" altLang="en-US" sz="20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&lt;</a:t>
            </a:r>
            <a:r>
              <a:rPr kumimoji="1" lang="en-US" altLang="zh-CN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input class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=“title-input” </a:t>
            </a:r>
            <a:r>
              <a:rPr kumimoji="1" lang="en-US" altLang="zh-CN" sz="2000" i="1" dirty="0">
                <a:solidFill>
                  <a:srgbClr val="FF0000"/>
                </a:solidFill>
                <a:latin typeface="STSong" charset="-122"/>
                <a:ea typeface="STSong" charset="-122"/>
                <a:cs typeface="STSong" charset="-122"/>
              </a:rPr>
              <a:t>v-model</a:t>
            </a:r>
            <a:r>
              <a:rPr kumimoji="1" lang="en-US" altLang="zh-CN" sz="2000" i="1" dirty="0" smtClean="0">
                <a:solidFill>
                  <a:srgbClr val="FF0000"/>
                </a:solidFill>
                <a:latin typeface="STSong" charset="-122"/>
                <a:ea typeface="STSong" charset="-122"/>
                <a:cs typeface="STSong" charset="-122"/>
              </a:rPr>
              <a:t>=“title” </a:t>
            </a:r>
            <a:r>
              <a:rPr kumimoji="1" lang="en-US" altLang="zh-CN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type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=“text” </a:t>
            </a:r>
            <a:r>
              <a:rPr kumimoji="1" lang="en-US" altLang="zh-CN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placeholder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=“</a:t>
            </a:r>
            <a:r>
              <a:rPr kumimoji="1" lang="zh-CN" altLang="en-US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请</a:t>
            </a:r>
            <a:r>
              <a:rPr kumimoji="1" lang="zh-CN" altLang="en-US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输入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TITLE”&gt;&lt;/</a:t>
            </a:r>
            <a:r>
              <a:rPr kumimoji="1" lang="en-US" altLang="zh-CN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input&gt;        </a:t>
            </a:r>
            <a:endParaRPr kumimoji="1" lang="zh-CN" altLang="en-US" sz="20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&lt;</a:t>
            </a:r>
            <a:r>
              <a:rPr kumimoji="1" lang="en-US" altLang="zh-CN" sz="2000" i="1" dirty="0" err="1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ul</a:t>
            </a:r>
            <a:r>
              <a:rPr kumimoji="1" lang="en-US" altLang="zh-CN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 class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=“list-container”&gt;             </a:t>
            </a:r>
            <a:endParaRPr kumimoji="1" lang="zh-CN" altLang="en-US" sz="20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zh-CN" altLang="en-US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&lt;</a:t>
            </a:r>
            <a:r>
              <a:rPr kumimoji="1" lang="en-US" altLang="zh-CN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li class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=“list-item” </a:t>
            </a:r>
            <a:r>
              <a:rPr kumimoji="1" lang="en-US" altLang="zh-CN" sz="2000" i="1" dirty="0">
                <a:solidFill>
                  <a:srgbClr val="FF0000"/>
                </a:solidFill>
                <a:latin typeface="STSong" charset="-122"/>
                <a:ea typeface="STSong" charset="-122"/>
                <a:cs typeface="STSong" charset="-122"/>
              </a:rPr>
              <a:t>v-for</a:t>
            </a:r>
            <a:r>
              <a:rPr kumimoji="1" lang="en-US" altLang="zh-CN" sz="2000" i="1" dirty="0" smtClean="0">
                <a:solidFill>
                  <a:srgbClr val="FF0000"/>
                </a:solidFill>
                <a:latin typeface="STSong" charset="-122"/>
                <a:ea typeface="STSong" charset="-122"/>
                <a:cs typeface="STSong" charset="-122"/>
              </a:rPr>
              <a:t>=“item </a:t>
            </a:r>
            <a:r>
              <a:rPr kumimoji="1" lang="en-US" altLang="zh-CN" sz="2000" i="1" dirty="0">
                <a:solidFill>
                  <a:srgbClr val="FF0000"/>
                </a:solidFill>
                <a:latin typeface="STSong" charset="-122"/>
                <a:ea typeface="STSong" charset="-122"/>
                <a:cs typeface="STSong" charset="-122"/>
              </a:rPr>
              <a:t>in </a:t>
            </a:r>
            <a:r>
              <a:rPr kumimoji="1" lang="en-US" altLang="zh-CN" sz="2000" i="1" dirty="0" smtClean="0">
                <a:solidFill>
                  <a:srgbClr val="FF0000"/>
                </a:solidFill>
                <a:latin typeface="STSong" charset="-122"/>
                <a:ea typeface="STSong" charset="-122"/>
                <a:cs typeface="STSong" charset="-122"/>
              </a:rPr>
              <a:t>items”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&gt;</a:t>
            </a:r>
            <a:r>
              <a:rPr kumimoji="1" lang="en-US" altLang="zh-CN" sz="2000" i="1" dirty="0" smtClean="0">
                <a:solidFill>
                  <a:srgbClr val="FF0000"/>
                </a:solidFill>
                <a:latin typeface="STSong" charset="-122"/>
                <a:ea typeface="STSong" charset="-122"/>
                <a:cs typeface="STSong" charset="-122"/>
              </a:rPr>
              <a:t>{{</a:t>
            </a:r>
            <a:r>
              <a:rPr kumimoji="1" lang="en-US" altLang="zh-CN" sz="2000" i="1" dirty="0" err="1">
                <a:solidFill>
                  <a:srgbClr val="FF0000"/>
                </a:solidFill>
                <a:latin typeface="STSong" charset="-122"/>
                <a:ea typeface="STSong" charset="-122"/>
                <a:cs typeface="STSong" charset="-122"/>
              </a:rPr>
              <a:t>item.label</a:t>
            </a:r>
            <a:r>
              <a:rPr kumimoji="1" lang="en-US" altLang="zh-CN" sz="2000" i="1" dirty="0" smtClean="0">
                <a:solidFill>
                  <a:srgbClr val="FF0000"/>
                </a:solidFill>
                <a:latin typeface="STSong" charset="-122"/>
                <a:ea typeface="STSong" charset="-122"/>
                <a:cs typeface="STSong" charset="-122"/>
              </a:rPr>
              <a:t>}}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&lt;/</a:t>
            </a:r>
            <a:r>
              <a:rPr kumimoji="1" lang="en-US" altLang="zh-CN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li&gt;        </a:t>
            </a:r>
            <a:endParaRPr kumimoji="1" lang="zh-CN" altLang="en-US" sz="20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&lt;/</a:t>
            </a:r>
            <a:r>
              <a:rPr kumimoji="1" lang="en-US" altLang="zh-CN" sz="2000" i="1" dirty="0" err="1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ul</a:t>
            </a:r>
            <a:r>
              <a:rPr kumimoji="1" lang="en-US" altLang="zh-CN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&gt;        </a:t>
            </a:r>
            <a:endParaRPr kumimoji="1" lang="zh-CN" altLang="en-US" sz="20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&lt;</a:t>
            </a:r>
            <a:r>
              <a:rPr kumimoji="1" lang="en-US" altLang="zh-CN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button class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=“button” </a:t>
            </a:r>
            <a:r>
              <a:rPr kumimoji="1" lang="en-US" altLang="zh-CN" sz="2000" i="1" dirty="0">
                <a:solidFill>
                  <a:srgbClr val="FF0000"/>
                </a:solidFill>
                <a:latin typeface="STSong" charset="-122"/>
                <a:ea typeface="STSong" charset="-122"/>
                <a:cs typeface="STSong" charset="-122"/>
              </a:rPr>
              <a:t>@click</a:t>
            </a:r>
            <a:r>
              <a:rPr kumimoji="1" lang="en-US" altLang="zh-CN" sz="2000" i="1" dirty="0" smtClean="0">
                <a:solidFill>
                  <a:srgbClr val="FF0000"/>
                </a:solidFill>
                <a:latin typeface="STSong" charset="-122"/>
                <a:ea typeface="STSong" charset="-122"/>
                <a:cs typeface="STSong" charset="-122"/>
              </a:rPr>
              <a:t>=“</a:t>
            </a:r>
            <a:r>
              <a:rPr kumimoji="1" lang="en-US" altLang="zh-CN" sz="2000" i="1" dirty="0" err="1" smtClean="0">
                <a:solidFill>
                  <a:srgbClr val="FF0000"/>
                </a:solidFill>
                <a:latin typeface="STSong" charset="-122"/>
                <a:ea typeface="STSong" charset="-122"/>
                <a:cs typeface="STSong" charset="-122"/>
              </a:rPr>
              <a:t>addItem</a:t>
            </a:r>
            <a:r>
              <a:rPr kumimoji="1" lang="en-US" altLang="zh-CN" sz="2000" i="1" dirty="0" smtClean="0">
                <a:solidFill>
                  <a:srgbClr val="FF0000"/>
                </a:solidFill>
                <a:latin typeface="STSong" charset="-122"/>
                <a:ea typeface="STSong" charset="-122"/>
                <a:cs typeface="STSong" charset="-122"/>
              </a:rPr>
              <a:t>”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&gt;</a:t>
            </a:r>
            <a:r>
              <a:rPr kumimoji="1" lang="zh-CN" altLang="en-US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添加</a:t>
            </a:r>
            <a:r>
              <a:rPr kumimoji="1" lang="en-US" altLang="zh-CN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item&lt;/button&gt;        </a:t>
            </a:r>
            <a:endParaRPr kumimoji="1" lang="zh-CN" altLang="en-US" sz="20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&lt;</a:t>
            </a:r>
            <a:r>
              <a:rPr kumimoji="1" lang="en-US" altLang="zh-CN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button class="button" </a:t>
            </a:r>
            <a:r>
              <a:rPr kumimoji="1" lang="en-US" altLang="zh-CN" sz="2000" i="1" dirty="0">
                <a:solidFill>
                  <a:srgbClr val="FF0000"/>
                </a:solidFill>
                <a:latin typeface="STSong" charset="-122"/>
                <a:ea typeface="STSong" charset="-122"/>
                <a:cs typeface="STSong" charset="-122"/>
              </a:rPr>
              <a:t>@click="</a:t>
            </a:r>
            <a:r>
              <a:rPr kumimoji="1" lang="en-US" altLang="zh-CN" sz="2000" i="1" dirty="0" err="1">
                <a:solidFill>
                  <a:srgbClr val="FF0000"/>
                </a:solidFill>
                <a:latin typeface="STSong" charset="-122"/>
                <a:ea typeface="STSong" charset="-122"/>
                <a:cs typeface="STSong" charset="-122"/>
              </a:rPr>
              <a:t>clearAll</a:t>
            </a:r>
            <a:r>
              <a:rPr kumimoji="1" lang="en-US" altLang="zh-CN" sz="2000" i="1" dirty="0">
                <a:solidFill>
                  <a:srgbClr val="FF0000"/>
                </a:solidFill>
                <a:latin typeface="STSong" charset="-122"/>
                <a:ea typeface="STSong" charset="-122"/>
                <a:cs typeface="STSong" charset="-122"/>
              </a:rPr>
              <a:t>"</a:t>
            </a:r>
            <a:r>
              <a:rPr kumimoji="1" lang="en-US" altLang="zh-CN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&gt;</a:t>
            </a:r>
            <a:r>
              <a:rPr kumimoji="1" lang="zh-CN" altLang="en-US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清除所有</a:t>
            </a:r>
            <a:r>
              <a:rPr kumimoji="1" lang="en-US" altLang="zh-CN" sz="20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&lt;/button</a:t>
            </a:r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&gt;</a:t>
            </a:r>
          </a:p>
          <a:p>
            <a:pPr algn="l"/>
            <a:r>
              <a:rPr kumimoji="1" lang="en-US" altLang="zh-CN" sz="20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……</a:t>
            </a:r>
            <a:endParaRPr kumimoji="1" lang="zh-CN" altLang="en-US" sz="20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453728" y="5348912"/>
            <a:ext cx="6796320" cy="34163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algn="l"/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…… </a:t>
            </a:r>
          </a:p>
          <a:p>
            <a:pPr algn="l"/>
            <a:r>
              <a:rPr kumimoji="1" lang="en-US" altLang="zh-CN" sz="1800" i="1" dirty="0" err="1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Class.</a:t>
            </a:r>
            <a:r>
              <a:rPr kumimoji="1" lang="en-US" altLang="zh-CN" sz="1800" i="1" dirty="0" err="1" smtClean="0">
                <a:solidFill>
                  <a:srgbClr val="FF0000"/>
                </a:solidFill>
                <a:latin typeface="STSong" charset="-122"/>
                <a:ea typeface="STSong" charset="-122"/>
                <a:cs typeface="STSong" charset="-122"/>
              </a:rPr>
              <a:t>vmData</a:t>
            </a:r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 ={        </a:t>
            </a:r>
            <a:endParaRPr kumimoji="1" lang="zh-CN" altLang="en-US" sz="18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zh-CN" altLang="en-US" sz="18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en-US" altLang="zh-CN" sz="1800" i="1" dirty="0" smtClean="0">
                <a:solidFill>
                  <a:srgbClr val="FF0000"/>
                </a:solidFill>
                <a:latin typeface="STSong" charset="-122"/>
                <a:ea typeface="STSong" charset="-122"/>
                <a:cs typeface="STSong" charset="-122"/>
              </a:rPr>
              <a:t>items</a:t>
            </a:r>
            <a:r>
              <a:rPr kumimoji="1" lang="en-US" altLang="zh-CN" sz="1800" i="1" dirty="0">
                <a:solidFill>
                  <a:srgbClr val="FF0000"/>
                </a:solidFill>
                <a:latin typeface="STSong" charset="-122"/>
                <a:ea typeface="STSong" charset="-122"/>
                <a:cs typeface="STSong" charset="-122"/>
              </a:rPr>
              <a:t>:[],        </a:t>
            </a:r>
            <a:endParaRPr kumimoji="1" lang="zh-CN" altLang="en-US" sz="1800" i="1" dirty="0" smtClean="0">
              <a:solidFill>
                <a:srgbClr val="FF0000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zh-CN" altLang="en-US" sz="18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en-US" altLang="zh-CN" sz="1800" i="1" dirty="0" smtClean="0">
                <a:solidFill>
                  <a:srgbClr val="FF0000"/>
                </a:solidFill>
                <a:latin typeface="STSong" charset="-122"/>
                <a:ea typeface="STSong" charset="-122"/>
                <a:cs typeface="STSong" charset="-122"/>
              </a:rPr>
              <a:t>title:“”,    </a:t>
            </a:r>
            <a:endParaRPr kumimoji="1" lang="zh-CN" altLang="en-US" sz="1800" i="1" dirty="0" smtClean="0">
              <a:solidFill>
                <a:srgbClr val="FF0000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}    </a:t>
            </a:r>
            <a:endParaRPr kumimoji="1" lang="zh-CN" altLang="en-US" sz="18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en-US" altLang="zh-CN" sz="1800" i="1" dirty="0" err="1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Class.</a:t>
            </a:r>
            <a:r>
              <a:rPr kumimoji="1" lang="en-US" altLang="zh-CN" sz="1800" i="1" dirty="0" err="1" smtClean="0">
                <a:solidFill>
                  <a:srgbClr val="FF0000"/>
                </a:solidFill>
                <a:latin typeface="STSong" charset="-122"/>
                <a:ea typeface="STSong" charset="-122"/>
                <a:cs typeface="STSong" charset="-122"/>
              </a:rPr>
              <a:t>vmMethod_addItem</a:t>
            </a:r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=function(){</a:t>
            </a:r>
            <a:endParaRPr kumimoji="1" lang="zh-CN" altLang="en-US" sz="18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zh-CN" altLang="en-US" sz="18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en-US" altLang="zh-CN" sz="1800" i="1" dirty="0" err="1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this.vm.items.push</a:t>
            </a:r>
            <a:r>
              <a:rPr kumimoji="1" lang="en-US" altLang="zh-CN" sz="18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({</a:t>
            </a:r>
            <a:r>
              <a:rPr kumimoji="1" lang="en-US" altLang="zh-CN" sz="1800" i="1" dirty="0" err="1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label</a:t>
            </a:r>
            <a:r>
              <a:rPr kumimoji="1" lang="en-US" altLang="zh-CN" sz="1800" i="1" dirty="0" err="1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:“ITEM</a:t>
            </a:r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 ”+</a:t>
            </a:r>
            <a:r>
              <a:rPr kumimoji="1" lang="en-US" altLang="zh-CN" sz="1800" i="1" dirty="0" err="1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this.vm.items.length</a:t>
            </a:r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});</a:t>
            </a:r>
            <a:endParaRPr kumimoji="1" lang="zh-CN" altLang="en-US" sz="18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}</a:t>
            </a:r>
            <a:endParaRPr kumimoji="1" lang="zh-CN" altLang="en-US" sz="18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en-US" altLang="zh-CN" sz="1800" i="1" dirty="0" err="1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Class.</a:t>
            </a:r>
            <a:r>
              <a:rPr kumimoji="1" lang="en-US" altLang="zh-CN" sz="1800" i="1" dirty="0" err="1" smtClean="0">
                <a:solidFill>
                  <a:srgbClr val="FF0000"/>
                </a:solidFill>
                <a:latin typeface="STSong" charset="-122"/>
                <a:ea typeface="STSong" charset="-122"/>
                <a:cs typeface="STSong" charset="-122"/>
              </a:rPr>
              <a:t>vmMethod_clearAll</a:t>
            </a:r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 </a:t>
            </a:r>
            <a:r>
              <a:rPr kumimoji="1" lang="en-US" altLang="zh-CN" sz="18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=function</a:t>
            </a:r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(){</a:t>
            </a:r>
            <a:endParaRPr kumimoji="1" lang="zh-CN" altLang="en-US" sz="18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zh-CN" altLang="en-US" sz="18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en-US" altLang="zh-CN" sz="1800" i="1" dirty="0" err="1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this.vm.items</a:t>
            </a:r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 </a:t>
            </a:r>
            <a:r>
              <a:rPr kumimoji="1" lang="en-US" altLang="zh-CN" sz="18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= </a:t>
            </a:r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[];</a:t>
            </a:r>
            <a:endParaRPr kumimoji="1" lang="zh-CN" altLang="en-US" sz="18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}</a:t>
            </a:r>
          </a:p>
          <a:p>
            <a:pPr algn="l"/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……</a:t>
            </a:r>
            <a:endParaRPr kumimoji="1" lang="zh-CN" altLang="en-US" sz="18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5309" y="5123785"/>
            <a:ext cx="2309779" cy="4070699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22" name="文本框 21"/>
          <p:cNvSpPr txBox="1"/>
          <p:nvPr/>
        </p:nvSpPr>
        <p:spPr>
          <a:xfrm>
            <a:off x="359594" y="1546357"/>
            <a:ext cx="1246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en-US" altLang="zh-CN" sz="1800" smtClean="0">
                <a:latin typeface="STSong" charset="-122"/>
                <a:ea typeface="STSong" charset="-122"/>
                <a:cs typeface="STSong" charset="-122"/>
              </a:rPr>
              <a:t>index.html</a:t>
            </a:r>
            <a:endParaRPr kumimoji="1" lang="zh-CN" altLang="en-US" sz="1800" dirty="0" smtClean="0">
              <a:latin typeface="STSong" charset="-122"/>
              <a:ea typeface="STSong" charset="-122"/>
              <a:cs typeface="STSong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381720" y="4939119"/>
            <a:ext cx="1246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en-US" altLang="zh-CN" sz="1800" dirty="0" err="1" smtClean="0">
                <a:latin typeface="STSong" charset="-122"/>
                <a:ea typeface="STSong" charset="-122"/>
                <a:cs typeface="STSong" charset="-122"/>
              </a:rPr>
              <a:t>index.js</a:t>
            </a:r>
            <a:endParaRPr kumimoji="1" lang="zh-CN" altLang="en-US" sz="1800" dirty="0" smtClean="0">
              <a:latin typeface="STSong" charset="-122"/>
              <a:ea typeface="STSong" charset="-122"/>
              <a:cs typeface="STSong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6307926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62"/>
          <p:cNvSpPr/>
          <p:nvPr/>
        </p:nvSpPr>
        <p:spPr>
          <a:xfrm>
            <a:off x="14287" y="944807"/>
            <a:ext cx="12824817" cy="45719"/>
          </a:xfrm>
          <a:prstGeom prst="rect">
            <a:avLst/>
          </a:prstGeom>
          <a:solidFill>
            <a:srgbClr val="00B0F0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300">
                <a:solidFill>
                  <a:srgbClr val="FFFFFF"/>
                </a:solidFill>
                <a:latin typeface="楷体_GB2312"/>
                <a:ea typeface="楷体_GB2312"/>
                <a:cs typeface="楷体_GB2312"/>
                <a:sym typeface="楷体_GB2312"/>
              </a:defRPr>
            </a:pPr>
            <a:endParaRPr/>
          </a:p>
        </p:txBody>
      </p:sp>
      <p:sp>
        <p:nvSpPr>
          <p:cNvPr id="43" name="标题 1"/>
          <p:cNvSpPr txBox="1">
            <a:spLocks/>
          </p:cNvSpPr>
          <p:nvPr/>
        </p:nvSpPr>
        <p:spPr>
          <a:xfrm>
            <a:off x="359594" y="158175"/>
            <a:ext cx="10388029" cy="741859"/>
          </a:xfrm>
          <a:prstGeom prst="rect">
            <a:avLst/>
          </a:prstGeom>
        </p:spPr>
        <p:txBody>
          <a:bodyPr vert="horz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+mj-lt"/>
                <a:ea typeface="+mj-ea"/>
                <a:cs typeface="+mj-cs"/>
                <a:sym typeface="Gill Sans" pitchFamily="-8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9pPr>
          </a:lstStyle>
          <a:p>
            <a:pPr algn="l"/>
            <a:r>
              <a:rPr lang="en-US" altLang="zh-CN" sz="4000" kern="0" dirty="0" smtClean="0"/>
              <a:t>VM(</a:t>
            </a:r>
            <a:r>
              <a:rPr lang="en-US" altLang="zh-CN" sz="4000" kern="0" dirty="0" err="1" smtClean="0"/>
              <a:t>ViewModel</a:t>
            </a:r>
            <a:r>
              <a:rPr lang="en-US" altLang="zh-CN" sz="4000" kern="0" dirty="0" smtClean="0"/>
              <a:t>)</a:t>
            </a:r>
            <a:r>
              <a:rPr lang="zh-CN" altLang="en-US" sz="4000" kern="0" dirty="0" smtClean="0"/>
              <a:t>模式开发</a:t>
            </a:r>
            <a:endParaRPr lang="zh-CN" altLang="en-US" sz="4000" kern="0" dirty="0"/>
          </a:p>
        </p:txBody>
      </p:sp>
      <p:sp>
        <p:nvSpPr>
          <p:cNvPr id="40" name="文本框 39"/>
          <p:cNvSpPr txBox="1"/>
          <p:nvPr/>
        </p:nvSpPr>
        <p:spPr>
          <a:xfrm>
            <a:off x="6647362" y="1641333"/>
            <a:ext cx="18032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>
                <a:solidFill>
                  <a:schemeClr val="bg1"/>
                </a:solidFill>
              </a:rPr>
              <a:t>CONTROLLER</a:t>
            </a:r>
          </a:p>
        </p:txBody>
      </p:sp>
      <p:sp>
        <p:nvSpPr>
          <p:cNvPr id="44" name="文本框 43"/>
          <p:cNvSpPr txBox="1"/>
          <p:nvPr/>
        </p:nvSpPr>
        <p:spPr>
          <a:xfrm>
            <a:off x="2722015" y="1843675"/>
            <a:ext cx="12123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>
                <a:solidFill>
                  <a:schemeClr val="bg1"/>
                </a:solidFill>
              </a:rPr>
              <a:t>VIEW</a:t>
            </a:r>
          </a:p>
        </p:txBody>
      </p:sp>
      <p:sp>
        <p:nvSpPr>
          <p:cNvPr id="46" name="文本框 45"/>
          <p:cNvSpPr txBox="1"/>
          <p:nvPr/>
        </p:nvSpPr>
        <p:spPr>
          <a:xfrm>
            <a:off x="359594" y="897776"/>
            <a:ext cx="34267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lnSpc>
                <a:spcPct val="150000"/>
              </a:lnSpc>
              <a:buFont typeface="Wingdings" charset="2"/>
              <a:buChar char="Ø"/>
            </a:pPr>
            <a:r>
              <a:rPr kumimoji="1" lang="en-US" altLang="zh-CN" sz="2800" b="1" dirty="0" smtClean="0">
                <a:latin typeface="STSong" charset="-122"/>
                <a:ea typeface="STSong" charset="-122"/>
                <a:cs typeface="STSong" charset="-122"/>
              </a:rPr>
              <a:t>VM</a:t>
            </a:r>
            <a:r>
              <a:rPr kumimoji="1" lang="zh-CN" altLang="en-US" sz="2800" b="1" dirty="0" smtClean="0">
                <a:latin typeface="STSong" charset="-122"/>
                <a:ea typeface="STSong" charset="-122"/>
                <a:cs typeface="STSong" charset="-122"/>
              </a:rPr>
              <a:t>模式</a:t>
            </a:r>
          </a:p>
        </p:txBody>
      </p:sp>
      <p:sp>
        <p:nvSpPr>
          <p:cNvPr id="12" name="圆角矩形 11"/>
          <p:cNvSpPr/>
          <p:nvPr/>
        </p:nvSpPr>
        <p:spPr bwMode="auto">
          <a:xfrm>
            <a:off x="6646416" y="1512744"/>
            <a:ext cx="1867989" cy="536535"/>
          </a:xfrm>
          <a:prstGeom prst="roundRect">
            <a:avLst/>
          </a:prstGeom>
          <a:solidFill>
            <a:srgbClr val="00B050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Heiti SC Light" charset="0"/>
              <a:cs typeface="Heiti SC Light" charset="0"/>
              <a:sym typeface="Gill Sans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719370" y="1569325"/>
            <a:ext cx="18032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>
                <a:solidFill>
                  <a:schemeClr val="bg1"/>
                </a:solidFill>
              </a:rPr>
              <a:t>CONTROLLER</a:t>
            </a:r>
          </a:p>
        </p:txBody>
      </p:sp>
      <p:sp>
        <p:nvSpPr>
          <p:cNvPr id="14" name="圆角矩形 13"/>
          <p:cNvSpPr/>
          <p:nvPr/>
        </p:nvSpPr>
        <p:spPr bwMode="auto">
          <a:xfrm>
            <a:off x="3940131" y="1564432"/>
            <a:ext cx="1698173" cy="487759"/>
          </a:xfrm>
          <a:prstGeom prst="roundRect">
            <a:avLst/>
          </a:prstGeom>
          <a:solidFill>
            <a:srgbClr val="00B050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Heiti SC Light" charset="0"/>
              <a:cs typeface="Heiti SC Light" charset="0"/>
              <a:sym typeface="Gill Sans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162175" y="1616945"/>
            <a:ext cx="12123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>
                <a:solidFill>
                  <a:schemeClr val="bg1"/>
                </a:solidFill>
              </a:rPr>
              <a:t>VIEW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3910112" y="2302510"/>
            <a:ext cx="234796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lnSpc>
                <a:spcPct val="150000"/>
              </a:lnSpc>
              <a:buFont typeface="Wingdings" charset="2"/>
              <a:buChar char="ü"/>
            </a:pP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数据绑定</a:t>
            </a:r>
          </a:p>
          <a:p>
            <a:pPr marL="342900" indent="-342900" algn="l">
              <a:lnSpc>
                <a:spcPct val="150000"/>
              </a:lnSpc>
              <a:buFont typeface="Wingdings" charset="2"/>
              <a:buChar char="ü"/>
            </a:pPr>
            <a:endParaRPr kumimoji="1" lang="zh-CN" altLang="en-US" sz="2400" dirty="0">
              <a:latin typeface="STSong" charset="-122"/>
              <a:ea typeface="STSong" charset="-122"/>
              <a:cs typeface="STSong" charset="-122"/>
            </a:endParaRPr>
          </a:p>
          <a:p>
            <a:pPr marL="342900" indent="-342900" algn="l">
              <a:lnSpc>
                <a:spcPct val="150000"/>
              </a:lnSpc>
              <a:buFont typeface="Wingdings" charset="2"/>
              <a:buChar char="ü"/>
            </a:pPr>
            <a:endParaRPr kumimoji="1" lang="zh-CN" altLang="en-US" sz="2400" dirty="0" smtClean="0">
              <a:latin typeface="STSong" charset="-122"/>
              <a:ea typeface="STSong" charset="-122"/>
              <a:cs typeface="STSong" charset="-122"/>
            </a:endParaRPr>
          </a:p>
          <a:p>
            <a:pPr algn="l">
              <a:lnSpc>
                <a:spcPct val="150000"/>
              </a:lnSpc>
            </a:pPr>
            <a:endParaRPr kumimoji="1" lang="zh-CN" altLang="en-US" sz="2400" dirty="0" smtClean="0">
              <a:latin typeface="STSong" charset="-122"/>
              <a:ea typeface="STSong" charset="-122"/>
              <a:cs typeface="STSong" charset="-122"/>
            </a:endParaRPr>
          </a:p>
          <a:p>
            <a:pPr marL="342900" indent="-342900" algn="l">
              <a:lnSpc>
                <a:spcPct val="150000"/>
              </a:lnSpc>
              <a:buFont typeface="Wingdings" charset="2"/>
              <a:buChar char="ü"/>
            </a:pP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指令声明</a:t>
            </a:r>
          </a:p>
        </p:txBody>
      </p:sp>
      <p:sp>
        <p:nvSpPr>
          <p:cNvPr id="2" name="矩形 1"/>
          <p:cNvSpPr/>
          <p:nvPr/>
        </p:nvSpPr>
        <p:spPr>
          <a:xfrm>
            <a:off x="14287" y="2284512"/>
            <a:ext cx="375648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kumimoji="1" lang="en-US" altLang="zh-CN" sz="18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&lt;div class=“title”&gt;</a:t>
            </a:r>
            <a:r>
              <a:rPr kumimoji="1" lang="en-US" altLang="zh-CN" sz="1800" i="1" dirty="0">
                <a:solidFill>
                  <a:srgbClr val="FF0000"/>
                </a:solidFill>
                <a:latin typeface="STSong" charset="-122"/>
                <a:ea typeface="STSong" charset="-122"/>
                <a:cs typeface="STSong" charset="-122"/>
              </a:rPr>
              <a:t>{{title}}</a:t>
            </a:r>
            <a:r>
              <a:rPr kumimoji="1" lang="en-US" altLang="zh-CN" sz="18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&lt;/div</a:t>
            </a:r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&gt;</a:t>
            </a:r>
            <a:endParaRPr kumimoji="1" lang="zh-CN" altLang="en-US" sz="18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marL="285750" indent="-285750" algn="l">
              <a:buFont typeface="Arial" charset="0"/>
              <a:buChar char="•"/>
            </a:pPr>
            <a:r>
              <a:rPr lang="en-US" altLang="zh-CN" sz="1800" dirty="0" smtClean="0">
                <a:latin typeface="STSong" charset="-122"/>
                <a:ea typeface="STSong" charset="-122"/>
                <a:cs typeface="STSong" charset="-122"/>
              </a:rPr>
              <a:t>{{title}}</a:t>
            </a:r>
            <a:r>
              <a:rPr lang="zh-CN" altLang="en-US" sz="1800" dirty="0" smtClean="0">
                <a:latin typeface="STSong" charset="-122"/>
                <a:ea typeface="STSong" charset="-122"/>
                <a:cs typeface="STSong" charset="-122"/>
              </a:rPr>
              <a:t>将</a:t>
            </a:r>
            <a:r>
              <a:rPr lang="en-US" altLang="zh-CN" sz="1800" dirty="0" smtClean="0">
                <a:latin typeface="STSong" charset="-122"/>
                <a:ea typeface="STSong" charset="-122"/>
                <a:cs typeface="STSong" charset="-122"/>
              </a:rPr>
              <a:t>div</a:t>
            </a:r>
            <a:r>
              <a:rPr lang="zh-CN" altLang="en-US" sz="1800" dirty="0" smtClean="0">
                <a:latin typeface="STSong" charset="-122"/>
                <a:ea typeface="STSong" charset="-122"/>
                <a:cs typeface="STSong" charset="-122"/>
              </a:rPr>
              <a:t>内容绑定到</a:t>
            </a:r>
            <a:r>
              <a:rPr lang="en-US" altLang="zh-CN" sz="1800" dirty="0" err="1" smtClean="0">
                <a:latin typeface="STSong" charset="-122"/>
                <a:ea typeface="STSong" charset="-122"/>
                <a:cs typeface="STSong" charset="-122"/>
              </a:rPr>
              <a:t>vm</a:t>
            </a:r>
            <a:r>
              <a:rPr lang="zh-CN" altLang="en-US" sz="1800" dirty="0" smtClean="0">
                <a:latin typeface="STSong" charset="-122"/>
                <a:ea typeface="STSong" charset="-122"/>
                <a:cs typeface="STSong" charset="-122"/>
              </a:rPr>
              <a:t>中</a:t>
            </a:r>
            <a:r>
              <a:rPr lang="en-US" altLang="zh-CN" sz="1800" dirty="0" err="1" smtClean="0">
                <a:latin typeface="STSong" charset="-122"/>
                <a:ea typeface="STSong" charset="-122"/>
                <a:cs typeface="STSong" charset="-122"/>
              </a:rPr>
              <a:t>titile</a:t>
            </a:r>
            <a:r>
              <a:rPr lang="zh-CN" altLang="en-US" sz="1800" dirty="0" smtClean="0">
                <a:latin typeface="STSong" charset="-122"/>
                <a:ea typeface="STSong" charset="-122"/>
                <a:cs typeface="STSong" charset="-122"/>
              </a:rPr>
              <a:t>字段</a:t>
            </a:r>
            <a:endParaRPr lang="zh-CN" altLang="en-US" sz="1800" dirty="0">
              <a:latin typeface="STSong" charset="-122"/>
              <a:ea typeface="STSong" charset="-122"/>
              <a:cs typeface="STSong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-2976" y="4594846"/>
            <a:ext cx="3937293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kumimoji="1" lang="en-US" altLang="zh-CN" sz="18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&lt;li </a:t>
            </a:r>
            <a:r>
              <a:rPr kumimoji="1" lang="en-US" altLang="zh-CN" sz="1800" i="1" dirty="0" smtClean="0">
                <a:solidFill>
                  <a:srgbClr val="FF0000"/>
                </a:solidFill>
                <a:latin typeface="STSong" charset="-122"/>
                <a:ea typeface="STSong" charset="-122"/>
                <a:cs typeface="STSong" charset="-122"/>
              </a:rPr>
              <a:t>v-for</a:t>
            </a:r>
            <a:r>
              <a:rPr kumimoji="1" lang="en-US" altLang="zh-CN" sz="1800" i="1" dirty="0">
                <a:solidFill>
                  <a:srgbClr val="FF0000"/>
                </a:solidFill>
                <a:latin typeface="STSong" charset="-122"/>
                <a:ea typeface="STSong" charset="-122"/>
                <a:cs typeface="STSong" charset="-122"/>
              </a:rPr>
              <a:t>=“item </a:t>
            </a:r>
            <a:r>
              <a:rPr kumimoji="1" lang="en-US" altLang="zh-CN" sz="1800" i="1" dirty="0" smtClean="0">
                <a:solidFill>
                  <a:srgbClr val="FF0000"/>
                </a:solidFill>
                <a:latin typeface="STSong" charset="-122"/>
                <a:ea typeface="STSong" charset="-122"/>
                <a:cs typeface="STSong" charset="-122"/>
              </a:rPr>
              <a:t>in items”</a:t>
            </a:r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&gt;</a:t>
            </a:r>
            <a:r>
              <a:rPr kumimoji="1" lang="en-US" altLang="zh-CN" sz="1800" i="1" dirty="0" smtClean="0">
                <a:solidFill>
                  <a:srgbClr val="FF0000"/>
                </a:solidFill>
                <a:latin typeface="STSong" charset="-122"/>
                <a:ea typeface="STSong" charset="-122"/>
                <a:cs typeface="STSong" charset="-122"/>
              </a:rPr>
              <a:t>{{</a:t>
            </a:r>
            <a:r>
              <a:rPr kumimoji="1" lang="en-US" altLang="zh-CN" sz="1800" i="1" dirty="0" err="1">
                <a:solidFill>
                  <a:srgbClr val="FF0000"/>
                </a:solidFill>
                <a:latin typeface="STSong" charset="-122"/>
                <a:ea typeface="STSong" charset="-122"/>
                <a:cs typeface="STSong" charset="-122"/>
              </a:rPr>
              <a:t>item.label</a:t>
            </a:r>
            <a:r>
              <a:rPr kumimoji="1" lang="en-US" altLang="zh-CN" sz="1800" i="1" dirty="0" smtClean="0">
                <a:solidFill>
                  <a:srgbClr val="FF0000"/>
                </a:solidFill>
                <a:latin typeface="STSong" charset="-122"/>
                <a:ea typeface="STSong" charset="-122"/>
                <a:cs typeface="STSong" charset="-122"/>
              </a:rPr>
              <a:t>}}</a:t>
            </a:r>
            <a:r>
              <a:rPr kumimoji="1" lang="zh-CN" altLang="en-US" sz="1800" i="1" dirty="0" smtClean="0">
                <a:solidFill>
                  <a:srgbClr val="FF0000"/>
                </a:solidFill>
                <a:latin typeface="STSong" charset="-122"/>
                <a:ea typeface="STSong" charset="-122"/>
                <a:cs typeface="STSong" charset="-122"/>
              </a:rPr>
              <a:t> </a:t>
            </a:r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&lt;/</a:t>
            </a:r>
            <a:r>
              <a:rPr kumimoji="1" lang="en-US" altLang="zh-CN" sz="18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li</a:t>
            </a:r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&gt;</a:t>
            </a:r>
            <a:endParaRPr kumimoji="1" lang="zh-CN" altLang="en-US" sz="18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marL="342900" indent="-342900" algn="l">
              <a:buFont typeface="Arial" charset="0"/>
              <a:buChar char="•"/>
            </a:pPr>
            <a:r>
              <a:rPr kumimoji="1" lang="zh-CN" altLang="en-US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对</a:t>
            </a:r>
            <a:r>
              <a:rPr kumimoji="1" lang="en-US" altLang="zh-CN" sz="1800" i="1" dirty="0" err="1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ul</a:t>
            </a:r>
            <a:r>
              <a:rPr kumimoji="1" lang="zh-CN" altLang="en-US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创建一个</a:t>
            </a:r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li</a:t>
            </a:r>
            <a:r>
              <a:rPr kumimoji="1" lang="zh-CN" altLang="en-US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模版</a:t>
            </a:r>
          </a:p>
          <a:p>
            <a:pPr marL="342900" indent="-342900" algn="l">
              <a:buFont typeface="Arial" charset="0"/>
              <a:buChar char="•"/>
            </a:pPr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li</a:t>
            </a:r>
            <a:r>
              <a:rPr kumimoji="1" lang="zh-CN" altLang="en-US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中</a:t>
            </a:r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html</a:t>
            </a:r>
            <a:r>
              <a:rPr kumimoji="1" lang="zh-CN" altLang="en-US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内容绑定到</a:t>
            </a:r>
            <a:r>
              <a:rPr kumimoji="1" lang="en-US" altLang="zh-CN" sz="1800" i="1" dirty="0" err="1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item.label</a:t>
            </a:r>
            <a:r>
              <a:rPr kumimoji="1" lang="zh-CN" altLang="en-US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属性</a:t>
            </a:r>
          </a:p>
          <a:p>
            <a:pPr marL="342900" indent="-342900" algn="l">
              <a:buFont typeface="Arial" charset="0"/>
              <a:buChar char="•"/>
            </a:pPr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v-for</a:t>
            </a:r>
            <a:r>
              <a:rPr kumimoji="1" lang="zh-CN" altLang="en-US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指令声明将通过</a:t>
            </a:r>
            <a:r>
              <a:rPr kumimoji="1" lang="en-US" altLang="zh-CN" sz="1800" i="1" dirty="0" err="1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vm</a:t>
            </a:r>
            <a:r>
              <a:rPr kumimoji="1" lang="zh-CN" altLang="en-US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中</a:t>
            </a:r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items</a:t>
            </a:r>
            <a:r>
              <a:rPr kumimoji="1" lang="zh-CN" altLang="en-US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数据生成</a:t>
            </a:r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li</a:t>
            </a:r>
            <a:r>
              <a:rPr kumimoji="1" lang="zh-CN" altLang="en-US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列表，其中每一个</a:t>
            </a:r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li</a:t>
            </a:r>
            <a:r>
              <a:rPr kumimoji="1" lang="zh-CN" altLang="en-US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的数据对应</a:t>
            </a:r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item</a:t>
            </a:r>
            <a:endParaRPr kumimoji="1" lang="zh-CN" altLang="en-US" sz="18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endParaRPr lang="zh-CN" altLang="en-US" sz="1800" dirty="0">
              <a:latin typeface="STSong" charset="-122"/>
              <a:ea typeface="STSong" charset="-122"/>
              <a:cs typeface="STSong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-2976" y="3298501"/>
            <a:ext cx="393729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kumimoji="1" lang="en-US" altLang="zh-CN" sz="18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&lt;input </a:t>
            </a:r>
            <a:r>
              <a:rPr kumimoji="1" lang="zh-CN" altLang="en-US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 </a:t>
            </a:r>
            <a:r>
              <a:rPr kumimoji="1" lang="en-US" altLang="zh-CN" sz="1800" i="1" dirty="0" smtClean="0">
                <a:solidFill>
                  <a:srgbClr val="FF0000"/>
                </a:solidFill>
                <a:latin typeface="STSong" charset="-122"/>
                <a:ea typeface="STSong" charset="-122"/>
                <a:cs typeface="STSong" charset="-122"/>
              </a:rPr>
              <a:t>v-model</a:t>
            </a:r>
            <a:r>
              <a:rPr kumimoji="1" lang="en-US" altLang="zh-CN" sz="1800" i="1" dirty="0">
                <a:solidFill>
                  <a:srgbClr val="FF0000"/>
                </a:solidFill>
                <a:latin typeface="STSong" charset="-122"/>
                <a:ea typeface="STSong" charset="-122"/>
                <a:cs typeface="STSong" charset="-122"/>
              </a:rPr>
              <a:t>=“title” &gt;</a:t>
            </a:r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&lt;/</a:t>
            </a:r>
            <a:r>
              <a:rPr kumimoji="1" lang="en-US" altLang="zh-CN" sz="18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input</a:t>
            </a:r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&gt;</a:t>
            </a:r>
            <a:endParaRPr kumimoji="1" lang="zh-CN" altLang="en-US" sz="18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marL="285750" indent="-285750" algn="l">
              <a:buFont typeface="Arial" charset="0"/>
              <a:buChar char="•"/>
            </a:pPr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v-model</a:t>
            </a:r>
            <a:r>
              <a:rPr kumimoji="1" lang="zh-CN" altLang="en-US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指令声明</a:t>
            </a:r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input</a:t>
            </a:r>
            <a:r>
              <a:rPr kumimoji="1" lang="zh-CN" altLang="en-US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输入的内容对应</a:t>
            </a:r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model</a:t>
            </a:r>
            <a:r>
              <a:rPr kumimoji="1" lang="zh-CN" altLang="en-US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，这里为</a:t>
            </a:r>
            <a:r>
              <a:rPr kumimoji="1" lang="en-US" altLang="zh-CN" sz="1800" i="1" dirty="0" err="1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vm</a:t>
            </a:r>
            <a:r>
              <a:rPr kumimoji="1" lang="zh-CN" altLang="en-US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中</a:t>
            </a:r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title</a:t>
            </a:r>
            <a:r>
              <a:rPr kumimoji="1" lang="zh-CN" altLang="en-US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字段</a:t>
            </a:r>
          </a:p>
          <a:p>
            <a:pPr algn="l"/>
            <a:endParaRPr lang="zh-CN" altLang="en-US" sz="1800" dirty="0">
              <a:latin typeface="STSong" charset="-122"/>
              <a:ea typeface="STSong" charset="-122"/>
              <a:cs typeface="STSong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14288" y="6806805"/>
            <a:ext cx="3920029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kumimoji="1" lang="en-US" altLang="zh-CN" sz="18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&lt;button </a:t>
            </a:r>
            <a:r>
              <a:rPr kumimoji="1" lang="en-US" altLang="zh-CN" sz="1800" i="1" dirty="0" smtClean="0">
                <a:solidFill>
                  <a:srgbClr val="FF0000"/>
                </a:solidFill>
                <a:latin typeface="STSong" charset="-122"/>
                <a:ea typeface="STSong" charset="-122"/>
                <a:cs typeface="STSong" charset="-122"/>
              </a:rPr>
              <a:t>@</a:t>
            </a:r>
            <a:r>
              <a:rPr kumimoji="1" lang="en-US" altLang="zh-CN" sz="1800" i="1" dirty="0">
                <a:solidFill>
                  <a:srgbClr val="FF0000"/>
                </a:solidFill>
                <a:latin typeface="STSong" charset="-122"/>
                <a:ea typeface="STSong" charset="-122"/>
                <a:cs typeface="STSong" charset="-122"/>
              </a:rPr>
              <a:t>click=“</a:t>
            </a:r>
            <a:r>
              <a:rPr kumimoji="1" lang="en-US" altLang="zh-CN" sz="1800" i="1" dirty="0" err="1">
                <a:solidFill>
                  <a:srgbClr val="FF0000"/>
                </a:solidFill>
                <a:latin typeface="STSong" charset="-122"/>
                <a:ea typeface="STSong" charset="-122"/>
                <a:cs typeface="STSong" charset="-122"/>
              </a:rPr>
              <a:t>addItem</a:t>
            </a:r>
            <a:r>
              <a:rPr kumimoji="1" lang="en-US" altLang="zh-CN" sz="1800" i="1" dirty="0">
                <a:solidFill>
                  <a:srgbClr val="FF0000"/>
                </a:solidFill>
                <a:latin typeface="STSong" charset="-122"/>
                <a:ea typeface="STSong" charset="-122"/>
                <a:cs typeface="STSong" charset="-122"/>
              </a:rPr>
              <a:t>”</a:t>
            </a:r>
            <a:r>
              <a:rPr kumimoji="1" lang="en-US" altLang="zh-CN" sz="18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&gt;</a:t>
            </a:r>
            <a:r>
              <a:rPr kumimoji="1" lang="zh-CN" altLang="en-US" sz="18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添加</a:t>
            </a:r>
            <a:r>
              <a:rPr kumimoji="1" lang="en-US" altLang="zh-CN" sz="18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item&lt;/button</a:t>
            </a:r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&gt;</a:t>
            </a:r>
          </a:p>
          <a:p>
            <a:pPr marL="285750" indent="-285750" algn="l">
              <a:buFont typeface="Arial" charset="0"/>
              <a:buChar char="•"/>
            </a:pPr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@click</a:t>
            </a:r>
            <a:r>
              <a:rPr kumimoji="1" lang="zh-CN" altLang="en-US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指令声明该</a:t>
            </a:r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button</a:t>
            </a:r>
            <a:r>
              <a:rPr kumimoji="1" lang="zh-CN" altLang="en-US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对应的处理函数为</a:t>
            </a:r>
            <a:r>
              <a:rPr kumimoji="1" lang="en-US" altLang="zh-CN" sz="1800" i="1" dirty="0" err="1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addItem</a:t>
            </a:r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        </a:t>
            </a:r>
            <a:endParaRPr kumimoji="1" lang="zh-CN" altLang="en-US" sz="1800" i="1" dirty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endParaRPr lang="zh-CN" altLang="en-US" sz="1800" dirty="0">
              <a:latin typeface="STSong" charset="-122"/>
              <a:ea typeface="STSong" charset="-122"/>
              <a:cs typeface="STSong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6574408" y="2354198"/>
            <a:ext cx="234796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lnSpc>
                <a:spcPct val="150000"/>
              </a:lnSpc>
              <a:buFont typeface="Wingdings" charset="2"/>
              <a:buChar char="ü"/>
            </a:pP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数据设定</a:t>
            </a:r>
          </a:p>
          <a:p>
            <a:pPr algn="l">
              <a:lnSpc>
                <a:spcPct val="150000"/>
              </a:lnSpc>
            </a:pPr>
            <a:endParaRPr kumimoji="1" lang="zh-CN" altLang="en-US" sz="2400" dirty="0" smtClean="0">
              <a:latin typeface="STSong" charset="-122"/>
              <a:ea typeface="STSong" charset="-122"/>
              <a:cs typeface="STSong" charset="-122"/>
            </a:endParaRPr>
          </a:p>
          <a:p>
            <a:pPr marL="342900" indent="-342900" algn="l">
              <a:lnSpc>
                <a:spcPct val="150000"/>
              </a:lnSpc>
              <a:buFont typeface="Wingdings" charset="2"/>
              <a:buChar char="ü"/>
            </a:pPr>
            <a:endParaRPr kumimoji="1" lang="zh-CN" altLang="en-US" sz="2400" dirty="0" smtClean="0">
              <a:latin typeface="STSong" charset="-122"/>
              <a:ea typeface="STSong" charset="-122"/>
              <a:cs typeface="STSong" charset="-122"/>
            </a:endParaRPr>
          </a:p>
          <a:p>
            <a:pPr marL="342900" indent="-342900" algn="l">
              <a:lnSpc>
                <a:spcPct val="150000"/>
              </a:lnSpc>
              <a:buFont typeface="Wingdings" charset="2"/>
              <a:buChar char="ü"/>
            </a:pPr>
            <a:endParaRPr kumimoji="1" lang="zh-CN" altLang="en-US" sz="2400" dirty="0" smtClean="0">
              <a:latin typeface="STSong" charset="-122"/>
              <a:ea typeface="STSong" charset="-122"/>
              <a:cs typeface="STSong" charset="-122"/>
            </a:endParaRPr>
          </a:p>
          <a:p>
            <a:pPr marL="342900" indent="-342900" algn="l">
              <a:lnSpc>
                <a:spcPct val="150000"/>
              </a:lnSpc>
              <a:buFont typeface="Wingdings" charset="2"/>
              <a:buChar char="ü"/>
            </a:pP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事件处理</a:t>
            </a:r>
          </a:p>
        </p:txBody>
      </p:sp>
      <p:sp>
        <p:nvSpPr>
          <p:cNvPr id="27" name="矩形 26"/>
          <p:cNvSpPr/>
          <p:nvPr/>
        </p:nvSpPr>
        <p:spPr>
          <a:xfrm>
            <a:off x="8787608" y="2421337"/>
            <a:ext cx="3920029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kumimoji="1" lang="en-US" altLang="zh-CN" sz="1800" i="1" dirty="0" err="1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Class.</a:t>
            </a:r>
            <a:r>
              <a:rPr kumimoji="1" lang="en-US" altLang="zh-CN" sz="1800" i="1" dirty="0" err="1">
                <a:solidFill>
                  <a:srgbClr val="FF0000"/>
                </a:solidFill>
                <a:latin typeface="STSong" charset="-122"/>
                <a:ea typeface="STSong" charset="-122"/>
                <a:cs typeface="STSong" charset="-122"/>
              </a:rPr>
              <a:t>vmData</a:t>
            </a:r>
            <a:r>
              <a:rPr kumimoji="1" lang="en-US" altLang="zh-CN" sz="18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 ={ </a:t>
            </a:r>
            <a:r>
              <a:rPr kumimoji="1" lang="en-US" altLang="zh-CN" sz="1800" i="1" dirty="0" smtClean="0">
                <a:solidFill>
                  <a:srgbClr val="FF0000"/>
                </a:solidFill>
                <a:latin typeface="STSong" charset="-122"/>
                <a:ea typeface="STSong" charset="-122"/>
                <a:cs typeface="STSong" charset="-122"/>
              </a:rPr>
              <a:t>items</a:t>
            </a:r>
            <a:r>
              <a:rPr kumimoji="1" lang="en-US" altLang="zh-CN" sz="1800" i="1" dirty="0">
                <a:solidFill>
                  <a:srgbClr val="FF0000"/>
                </a:solidFill>
                <a:latin typeface="STSong" charset="-122"/>
                <a:ea typeface="STSong" charset="-122"/>
                <a:cs typeface="STSong" charset="-122"/>
              </a:rPr>
              <a:t>:[], </a:t>
            </a:r>
            <a:r>
              <a:rPr kumimoji="1" lang="en-US" altLang="zh-CN" sz="1800" i="1" dirty="0" smtClean="0">
                <a:solidFill>
                  <a:srgbClr val="FF0000"/>
                </a:solidFill>
                <a:latin typeface="STSong" charset="-122"/>
                <a:ea typeface="STSong" charset="-122"/>
                <a:cs typeface="STSong" charset="-122"/>
              </a:rPr>
              <a:t>title:“”,</a:t>
            </a:r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}   </a:t>
            </a:r>
            <a:endParaRPr kumimoji="1" lang="zh-CN" altLang="en-US" sz="18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marL="285750" indent="-285750" algn="l">
              <a:buFont typeface="Arial" charset="0"/>
              <a:buChar char="•"/>
            </a:pPr>
            <a:r>
              <a:rPr kumimoji="1" lang="en-US" altLang="zh-CN" sz="1800" i="1" dirty="0" err="1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vmData</a:t>
            </a:r>
            <a:r>
              <a:rPr kumimoji="1" lang="zh-CN" altLang="en-US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指定</a:t>
            </a:r>
            <a:r>
              <a:rPr kumimoji="1" lang="en-US" altLang="zh-CN" sz="1800" i="1" dirty="0" err="1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ViewModel</a:t>
            </a:r>
            <a:r>
              <a:rPr kumimoji="1" lang="zh-CN" altLang="en-US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中所有的</a:t>
            </a:r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model</a:t>
            </a:r>
            <a:r>
              <a:rPr kumimoji="1" lang="zh-CN" altLang="en-US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数据</a:t>
            </a:r>
          </a:p>
          <a:p>
            <a:pPr marL="285750" indent="-285750" algn="l">
              <a:buFont typeface="Arial" charset="0"/>
              <a:buChar char="•"/>
            </a:pPr>
            <a:r>
              <a:rPr kumimoji="1" lang="en-US" altLang="zh-CN" sz="1800" i="1" dirty="0" err="1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vmData</a:t>
            </a:r>
            <a:r>
              <a:rPr kumimoji="1" lang="zh-CN" altLang="en-US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设定</a:t>
            </a:r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model</a:t>
            </a:r>
            <a:r>
              <a:rPr kumimoji="1" lang="zh-CN" altLang="en-US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数据初始值</a:t>
            </a:r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 </a:t>
            </a:r>
            <a:endParaRPr kumimoji="1" lang="zh-CN" altLang="en-US" sz="1800" i="1" dirty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endParaRPr lang="zh-CN" altLang="en-US" sz="1800" dirty="0">
              <a:latin typeface="STSong" charset="-122"/>
              <a:ea typeface="STSong" charset="-122"/>
              <a:cs typeface="STSong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8734648" y="4588768"/>
            <a:ext cx="3920029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kumimoji="1" lang="en-US" altLang="zh-CN" sz="1800" i="1" dirty="0" err="1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Class.</a:t>
            </a:r>
            <a:r>
              <a:rPr kumimoji="1" lang="en-US" altLang="zh-CN" sz="1800" i="1" dirty="0" err="1">
                <a:solidFill>
                  <a:srgbClr val="FF0000"/>
                </a:solidFill>
                <a:latin typeface="STSong" charset="-122"/>
                <a:ea typeface="STSong" charset="-122"/>
                <a:cs typeface="STSong" charset="-122"/>
              </a:rPr>
              <a:t>vmMethod_addItem</a:t>
            </a:r>
            <a:r>
              <a:rPr kumimoji="1" lang="en-US" altLang="zh-CN" sz="18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=function</a:t>
            </a:r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()</a:t>
            </a:r>
            <a:endParaRPr kumimoji="1" lang="zh-CN" altLang="en-US" sz="18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{</a:t>
            </a:r>
            <a:endParaRPr kumimoji="1" lang="zh-CN" altLang="en-US" sz="1800" i="1" dirty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zh-CN" altLang="en-US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en-US" altLang="zh-CN" sz="1800" i="1" dirty="0" err="1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this.vm.items.push</a:t>
            </a:r>
            <a:r>
              <a:rPr kumimoji="1" lang="en-US" altLang="zh-CN" sz="18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({</a:t>
            </a:r>
            <a:r>
              <a:rPr kumimoji="1" lang="en-US" altLang="zh-CN" sz="1800" i="1" dirty="0" err="1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label:“ITEM</a:t>
            </a:r>
            <a:r>
              <a:rPr kumimoji="1" lang="en-US" altLang="zh-CN" sz="18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 ”+</a:t>
            </a:r>
            <a:r>
              <a:rPr kumimoji="1" lang="en-US" altLang="zh-CN" sz="1800" i="1" dirty="0" err="1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this.vm.items.length</a:t>
            </a:r>
            <a:r>
              <a:rPr kumimoji="1" lang="en-US" altLang="zh-CN" sz="18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});</a:t>
            </a:r>
            <a:endParaRPr kumimoji="1" lang="zh-CN" altLang="en-US" sz="1800" i="1" dirty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}</a:t>
            </a:r>
            <a:endParaRPr kumimoji="1" lang="zh-CN" altLang="en-US" sz="18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marL="285750" indent="-285750" algn="l">
              <a:buFont typeface="Arial" charset="0"/>
              <a:buChar char="•"/>
            </a:pPr>
            <a:r>
              <a:rPr kumimoji="1" lang="en-US" altLang="zh-CN" sz="1800" i="1" dirty="0" err="1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vmMethod_XXX</a:t>
            </a:r>
            <a:r>
              <a:rPr kumimoji="1" lang="zh-CN" altLang="en-US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创建</a:t>
            </a:r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VM</a:t>
            </a:r>
            <a:r>
              <a:rPr kumimoji="1" lang="zh-CN" altLang="en-US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处理方法，这里对应</a:t>
            </a:r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@click=“</a:t>
            </a:r>
            <a:r>
              <a:rPr kumimoji="1" lang="en-US" altLang="zh-CN" sz="1800" i="1" dirty="0" err="1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addItem</a:t>
            </a:r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”</a:t>
            </a:r>
            <a:endParaRPr kumimoji="1" lang="zh-CN" altLang="en-US" sz="1800" i="1" dirty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marL="285750" indent="-285750" algn="l">
              <a:buFont typeface="Arial" charset="0"/>
              <a:buChar char="•"/>
            </a:pPr>
            <a:r>
              <a:rPr lang="en-US" altLang="zh-CN" sz="1800" dirty="0" err="1" smtClean="0">
                <a:latin typeface="STSong" charset="-122"/>
                <a:ea typeface="STSong" charset="-122"/>
                <a:cs typeface="STSong" charset="-122"/>
              </a:rPr>
              <a:t>this.vm</a:t>
            </a:r>
            <a:r>
              <a:rPr lang="zh-CN" altLang="en-US" sz="1800" dirty="0" smtClean="0">
                <a:latin typeface="STSong" charset="-122"/>
                <a:ea typeface="STSong" charset="-122"/>
                <a:cs typeface="STSong" charset="-122"/>
              </a:rPr>
              <a:t>代表</a:t>
            </a:r>
            <a:r>
              <a:rPr lang="en-US" altLang="zh-CN" sz="1800" dirty="0" err="1" smtClean="0">
                <a:latin typeface="STSong" charset="-122"/>
                <a:ea typeface="STSong" charset="-122"/>
                <a:cs typeface="STSong" charset="-122"/>
              </a:rPr>
              <a:t>ViewModel</a:t>
            </a:r>
            <a:r>
              <a:rPr lang="zh-CN" altLang="en-US" sz="1800" dirty="0" smtClean="0">
                <a:latin typeface="STSong" charset="-122"/>
                <a:ea typeface="STSong" charset="-122"/>
                <a:cs typeface="STSong" charset="-122"/>
              </a:rPr>
              <a:t>，</a:t>
            </a:r>
            <a:r>
              <a:rPr lang="en-US" altLang="zh-CN" sz="1800" dirty="0" err="1" smtClean="0">
                <a:latin typeface="STSong" charset="-122"/>
                <a:ea typeface="STSong" charset="-122"/>
                <a:cs typeface="STSong" charset="-122"/>
              </a:rPr>
              <a:t>this.vm.items.push</a:t>
            </a:r>
            <a:r>
              <a:rPr lang="zh-CN" altLang="en-US" sz="1800" dirty="0" smtClean="0">
                <a:latin typeface="STSong" charset="-122"/>
                <a:ea typeface="STSong" charset="-122"/>
                <a:cs typeface="STSong" charset="-122"/>
              </a:rPr>
              <a:t>将添加一个</a:t>
            </a:r>
            <a:r>
              <a:rPr lang="en-US" altLang="zh-CN" sz="1800" dirty="0" smtClean="0">
                <a:latin typeface="STSong" charset="-122"/>
                <a:ea typeface="STSong" charset="-122"/>
                <a:cs typeface="STSong" charset="-122"/>
              </a:rPr>
              <a:t>item</a:t>
            </a:r>
            <a:r>
              <a:rPr lang="zh-CN" altLang="en-US" sz="1800" dirty="0" smtClean="0">
                <a:latin typeface="STSong" charset="-122"/>
                <a:ea typeface="STSong" charset="-122"/>
                <a:cs typeface="STSong" charset="-122"/>
              </a:rPr>
              <a:t>数据，驱动</a:t>
            </a:r>
            <a:r>
              <a:rPr lang="en-US" altLang="zh-CN" sz="1800" dirty="0" err="1" smtClean="0">
                <a:latin typeface="STSong" charset="-122"/>
                <a:ea typeface="STSong" charset="-122"/>
                <a:cs typeface="STSong" charset="-122"/>
              </a:rPr>
              <a:t>ul</a:t>
            </a:r>
            <a:r>
              <a:rPr lang="zh-CN" altLang="en-US" sz="1800" dirty="0" smtClean="0">
                <a:latin typeface="STSong" charset="-122"/>
                <a:ea typeface="STSong" charset="-122"/>
                <a:cs typeface="STSong" charset="-122"/>
              </a:rPr>
              <a:t>中新增一个</a:t>
            </a:r>
            <a:r>
              <a:rPr lang="en-US" altLang="zh-CN" sz="1800" dirty="0" smtClean="0">
                <a:latin typeface="STSong" charset="-122"/>
                <a:ea typeface="STSong" charset="-122"/>
                <a:cs typeface="STSong" charset="-122"/>
              </a:rPr>
              <a:t>li</a:t>
            </a:r>
          </a:p>
        </p:txBody>
      </p:sp>
    </p:spTree>
    <p:extLst>
      <p:ext uri="{BB962C8B-B14F-4D97-AF65-F5344CB8AC3E}">
        <p14:creationId xmlns:p14="http://schemas.microsoft.com/office/powerpoint/2010/main" val="72093663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62"/>
          <p:cNvSpPr/>
          <p:nvPr/>
        </p:nvSpPr>
        <p:spPr>
          <a:xfrm>
            <a:off x="14287" y="944807"/>
            <a:ext cx="12824817" cy="45719"/>
          </a:xfrm>
          <a:prstGeom prst="rect">
            <a:avLst/>
          </a:prstGeom>
          <a:solidFill>
            <a:srgbClr val="00B0F0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300">
                <a:solidFill>
                  <a:srgbClr val="FFFFFF"/>
                </a:solidFill>
                <a:latin typeface="楷体_GB2312"/>
                <a:ea typeface="楷体_GB2312"/>
                <a:cs typeface="楷体_GB2312"/>
                <a:sym typeface="楷体_GB2312"/>
              </a:defRPr>
            </a:pPr>
            <a:endParaRPr/>
          </a:p>
        </p:txBody>
      </p:sp>
      <p:sp>
        <p:nvSpPr>
          <p:cNvPr id="43" name="标题 1"/>
          <p:cNvSpPr txBox="1">
            <a:spLocks/>
          </p:cNvSpPr>
          <p:nvPr/>
        </p:nvSpPr>
        <p:spPr>
          <a:xfrm>
            <a:off x="359594" y="158175"/>
            <a:ext cx="10388029" cy="741859"/>
          </a:xfrm>
          <a:prstGeom prst="rect">
            <a:avLst/>
          </a:prstGeom>
        </p:spPr>
        <p:txBody>
          <a:bodyPr vert="horz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+mj-lt"/>
                <a:ea typeface="+mj-ea"/>
                <a:cs typeface="+mj-cs"/>
                <a:sym typeface="Gill Sans" pitchFamily="-8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pitchFamily="-8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9pPr>
          </a:lstStyle>
          <a:p>
            <a:pPr algn="l"/>
            <a:r>
              <a:rPr lang="en-US" altLang="zh-CN" sz="4000" kern="0" dirty="0" smtClean="0"/>
              <a:t>VM(</a:t>
            </a:r>
            <a:r>
              <a:rPr lang="en-US" altLang="zh-CN" sz="4000" kern="0" dirty="0" err="1" smtClean="0"/>
              <a:t>ViewModel</a:t>
            </a:r>
            <a:r>
              <a:rPr lang="en-US" altLang="zh-CN" sz="4000" kern="0" dirty="0" smtClean="0"/>
              <a:t>)</a:t>
            </a:r>
            <a:r>
              <a:rPr lang="zh-CN" altLang="en-US" sz="4000" kern="0" dirty="0" smtClean="0"/>
              <a:t>模式开发</a:t>
            </a:r>
            <a:endParaRPr lang="zh-CN" altLang="en-US" sz="4000" kern="0" dirty="0"/>
          </a:p>
        </p:txBody>
      </p:sp>
      <p:sp>
        <p:nvSpPr>
          <p:cNvPr id="46" name="文本框 45"/>
          <p:cNvSpPr txBox="1"/>
          <p:nvPr/>
        </p:nvSpPr>
        <p:spPr>
          <a:xfrm>
            <a:off x="359594" y="897776"/>
            <a:ext cx="34267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lnSpc>
                <a:spcPct val="150000"/>
              </a:lnSpc>
              <a:buFont typeface="Wingdings" charset="2"/>
              <a:buChar char="Ø"/>
            </a:pPr>
            <a:r>
              <a:rPr kumimoji="1" lang="en-US" altLang="zh-CN" sz="2800" b="1" dirty="0" smtClean="0">
                <a:latin typeface="STSong" charset="-122"/>
                <a:ea typeface="STSong" charset="-122"/>
                <a:cs typeface="STSong" charset="-122"/>
              </a:rPr>
              <a:t>VM</a:t>
            </a:r>
            <a:r>
              <a:rPr kumimoji="1" lang="zh-CN" altLang="en-US" sz="2800" b="1" dirty="0" smtClean="0">
                <a:latin typeface="STSong" charset="-122"/>
                <a:ea typeface="STSong" charset="-122"/>
                <a:cs typeface="STSong" charset="-122"/>
              </a:rPr>
              <a:t>－</a:t>
            </a:r>
            <a:r>
              <a:rPr kumimoji="1" lang="en-US" altLang="zh-CN" sz="2800" b="1" dirty="0" smtClean="0">
                <a:latin typeface="STSong" charset="-122"/>
                <a:ea typeface="STSong" charset="-122"/>
                <a:cs typeface="STSong" charset="-122"/>
              </a:rPr>
              <a:t>VIEW</a:t>
            </a:r>
            <a:endParaRPr kumimoji="1" lang="zh-CN" altLang="en-US" sz="2800" b="1" dirty="0" smtClean="0">
              <a:latin typeface="STSong" charset="-122"/>
              <a:ea typeface="STSong" charset="-122"/>
              <a:cs typeface="STSong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510976" y="1492424"/>
            <a:ext cx="118314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VIEW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中的数据绑定和指令声明均由</a:t>
            </a: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VUE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提供，可参见</a:t>
            </a: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  <a:hlinkClick r:id="rId2"/>
              </a:rPr>
              <a:t>VUE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  <a:hlinkClick r:id="rId2"/>
              </a:rPr>
              <a:t>文档</a:t>
            </a:r>
            <a:endParaRPr kumimoji="1" lang="zh-CN" altLang="en-US" sz="2400" dirty="0" smtClean="0">
              <a:latin typeface="STSong" charset="-122"/>
              <a:ea typeface="STSong" charset="-122"/>
              <a:cs typeface="STSong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64119" y="1680459"/>
            <a:ext cx="1210266" cy="5517389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22" name="文本框 21"/>
          <p:cNvSpPr txBox="1"/>
          <p:nvPr/>
        </p:nvSpPr>
        <p:spPr>
          <a:xfrm>
            <a:off x="359593" y="1994739"/>
            <a:ext cx="43426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lnSpc>
                <a:spcPct val="150000"/>
              </a:lnSpc>
              <a:buFont typeface="Wingdings" charset="2"/>
              <a:buChar char="Ø"/>
            </a:pPr>
            <a:r>
              <a:rPr kumimoji="1" lang="en-US" altLang="zh-CN" sz="2800" b="1" dirty="0" smtClean="0">
                <a:latin typeface="STSong" charset="-122"/>
                <a:ea typeface="STSong" charset="-122"/>
                <a:cs typeface="STSong" charset="-122"/>
              </a:rPr>
              <a:t>VM</a:t>
            </a:r>
            <a:r>
              <a:rPr kumimoji="1" lang="zh-CN" altLang="en-US" sz="2800" b="1" dirty="0" smtClean="0">
                <a:latin typeface="STSong" charset="-122"/>
                <a:ea typeface="STSong" charset="-122"/>
                <a:cs typeface="STSong" charset="-122"/>
              </a:rPr>
              <a:t>－</a:t>
            </a:r>
            <a:r>
              <a:rPr kumimoji="1" lang="en-US" altLang="zh-CN" sz="2800" b="1" dirty="0" smtClean="0">
                <a:latin typeface="STSong" charset="-122"/>
                <a:ea typeface="STSong" charset="-122"/>
                <a:cs typeface="STSong" charset="-122"/>
              </a:rPr>
              <a:t>CONTROLLER</a:t>
            </a:r>
            <a:endParaRPr kumimoji="1" lang="zh-CN" altLang="en-US" sz="2800" b="1" dirty="0" smtClean="0">
              <a:latin typeface="STSong" charset="-122"/>
              <a:ea typeface="STSong" charset="-122"/>
              <a:cs typeface="STSong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525736" y="2497054"/>
            <a:ext cx="10873208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对于</a:t>
            </a: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CONTROLLER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中的处理，根据</a:t>
            </a: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BIN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框架实际需要和常用场景，对</a:t>
            </a: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VUE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进行了结合，具体各参数在</a:t>
            </a:r>
            <a:r>
              <a:rPr kumimoji="1" lang="en-US" altLang="zh-CN" sz="2400" dirty="0" smtClean="0">
                <a:latin typeface="STSong" charset="-122"/>
                <a:ea typeface="STSong" charset="-122"/>
                <a:cs typeface="STSong" charset="-122"/>
              </a:rPr>
              <a:t>VUE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中含义</a:t>
            </a:r>
            <a:r>
              <a:rPr kumimoji="1" lang="zh-CN" altLang="en-US" sz="2400" dirty="0">
                <a:latin typeface="STSong" charset="-122"/>
                <a:ea typeface="STSong" charset="-122"/>
                <a:cs typeface="STSong" charset="-122"/>
              </a:rPr>
              <a:t>可参见</a:t>
            </a:r>
            <a:r>
              <a:rPr kumimoji="1" lang="en-US" altLang="zh-CN" sz="2400" dirty="0">
                <a:latin typeface="STSong" charset="-122"/>
                <a:ea typeface="STSong" charset="-122"/>
                <a:cs typeface="STSong" charset="-122"/>
                <a:hlinkClick r:id="rId2"/>
              </a:rPr>
              <a:t>VUE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  <a:hlinkClick r:id="rId2"/>
              </a:rPr>
              <a:t>文档</a:t>
            </a:r>
            <a:r>
              <a:rPr kumimoji="1" lang="zh-CN" altLang="en-US" sz="2400" dirty="0" smtClean="0">
                <a:latin typeface="STSong" charset="-122"/>
                <a:ea typeface="STSong" charset="-122"/>
                <a:cs typeface="STSong" charset="-122"/>
              </a:rPr>
              <a:t>：</a:t>
            </a:r>
          </a:p>
          <a:p>
            <a:pPr marL="342900" indent="-342900" algn="l">
              <a:lnSpc>
                <a:spcPct val="150000"/>
              </a:lnSpc>
              <a:buFont typeface="Wingdings" charset="2"/>
              <a:buChar char="l"/>
            </a:pPr>
            <a:r>
              <a:rPr kumimoji="1" lang="en-US" altLang="zh-CN" sz="2000" dirty="0" err="1" smtClean="0">
                <a:latin typeface="STSong" charset="-122"/>
                <a:ea typeface="STSong" charset="-122"/>
                <a:cs typeface="STSong" charset="-122"/>
              </a:rPr>
              <a:t>vmData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：声明</a:t>
            </a: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model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数据，对应</a:t>
            </a: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VUE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中</a:t>
            </a: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data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参数</a:t>
            </a:r>
            <a:endParaRPr kumimoji="1" lang="en-US" altLang="zh-CN" sz="2000" dirty="0" smtClean="0">
              <a:latin typeface="STSong" charset="-122"/>
              <a:ea typeface="STSong" charset="-122"/>
              <a:cs typeface="STSong" charset="-122"/>
            </a:endParaRPr>
          </a:p>
          <a:p>
            <a:pPr marL="342900" indent="-342900" algn="l">
              <a:lnSpc>
                <a:spcPct val="150000"/>
              </a:lnSpc>
              <a:buFont typeface="Wingdings" charset="2"/>
              <a:buChar char="l"/>
            </a:pPr>
            <a:r>
              <a:rPr kumimoji="1" lang="en-US" altLang="zh-CN" sz="2000" dirty="0" err="1" smtClean="0">
                <a:latin typeface="STSong" charset="-122"/>
                <a:ea typeface="STSong" charset="-122"/>
                <a:cs typeface="STSong" charset="-122"/>
              </a:rPr>
              <a:t>vmMethod</a:t>
            </a: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_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：声明</a:t>
            </a: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method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方法，对应</a:t>
            </a: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VUE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中</a:t>
            </a: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method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参数；在实际中可用于事件处理处理</a:t>
            </a:r>
          </a:p>
          <a:p>
            <a:pPr marL="342900" indent="-342900" algn="l">
              <a:lnSpc>
                <a:spcPct val="150000"/>
              </a:lnSpc>
              <a:buFont typeface="Wingdings" charset="2"/>
              <a:buChar char="l"/>
            </a:pPr>
            <a:r>
              <a:rPr kumimoji="1" lang="en-US" altLang="zh-CN" sz="2000" dirty="0" err="1" smtClean="0">
                <a:latin typeface="STSong" charset="-122"/>
                <a:ea typeface="STSong" charset="-122"/>
                <a:cs typeface="STSong" charset="-122"/>
              </a:rPr>
              <a:t>vmWatch</a:t>
            </a: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_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：对</a:t>
            </a: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model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中数据声明</a:t>
            </a: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watch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方法，对应</a:t>
            </a: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VUE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中</a:t>
            </a: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watch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参数；可监听数据变化</a:t>
            </a:r>
            <a:endParaRPr kumimoji="1" lang="en-US" altLang="zh-CN" sz="2000" dirty="0" smtClean="0">
              <a:latin typeface="STSong" charset="-122"/>
              <a:ea typeface="STSong" charset="-122"/>
              <a:cs typeface="STSong" charset="-122"/>
            </a:endParaRPr>
          </a:p>
          <a:p>
            <a:pPr marL="342900" indent="-342900" algn="l">
              <a:lnSpc>
                <a:spcPct val="150000"/>
              </a:lnSpc>
              <a:buFont typeface="Wingdings" charset="2"/>
              <a:buChar char="l"/>
            </a:pPr>
            <a:r>
              <a:rPr kumimoji="1" lang="en-US" altLang="zh-CN" sz="2000" dirty="0" err="1" smtClean="0">
                <a:latin typeface="STSong" charset="-122"/>
                <a:ea typeface="STSong" charset="-122"/>
                <a:cs typeface="STSong" charset="-122"/>
              </a:rPr>
              <a:t>vmComputed</a:t>
            </a: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_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：对</a:t>
            </a: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model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中数据声明</a:t>
            </a: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computed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方法，对应</a:t>
            </a: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VUE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中</a:t>
            </a: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computed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参数；针对需要特殊数据，需要计算或预处理的数据</a:t>
            </a:r>
            <a:endParaRPr kumimoji="1" lang="en-US" altLang="zh-CN" sz="2000" dirty="0" smtClean="0">
              <a:latin typeface="STSong" charset="-122"/>
              <a:ea typeface="STSong" charset="-122"/>
              <a:cs typeface="STSong" charset="-122"/>
            </a:endParaRPr>
          </a:p>
          <a:p>
            <a:pPr marL="342900" indent="-342900" algn="l">
              <a:lnSpc>
                <a:spcPct val="150000"/>
              </a:lnSpc>
              <a:buFont typeface="Wingdings" charset="2"/>
              <a:buChar char="l"/>
            </a:pPr>
            <a:endParaRPr kumimoji="1" lang="en-US" altLang="zh-CN" sz="2000" dirty="0">
              <a:latin typeface="STSong" charset="-122"/>
              <a:ea typeface="STSong" charset="-122"/>
              <a:cs typeface="STSong" charset="-122"/>
            </a:endParaRPr>
          </a:p>
          <a:p>
            <a:pPr marL="342900" indent="-342900" algn="l">
              <a:lnSpc>
                <a:spcPct val="150000"/>
              </a:lnSpc>
              <a:buFont typeface="Wingdings" charset="2"/>
              <a:buChar char="l"/>
            </a:pPr>
            <a:endParaRPr kumimoji="1" lang="en-US" altLang="zh-CN" sz="2000" dirty="0" smtClean="0">
              <a:latin typeface="STSong" charset="-122"/>
              <a:ea typeface="STSong" charset="-122"/>
              <a:cs typeface="STSong" charset="-122"/>
            </a:endParaRPr>
          </a:p>
          <a:p>
            <a:pPr marL="342900" indent="-342900" algn="l">
              <a:lnSpc>
                <a:spcPct val="150000"/>
              </a:lnSpc>
              <a:buFont typeface="Wingdings" charset="2"/>
              <a:buChar char="l"/>
            </a:pP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也可以通过重写</a:t>
            </a:r>
            <a:r>
              <a:rPr kumimoji="1" lang="en-US" altLang="zh-CN" sz="2000" dirty="0" err="1" smtClean="0">
                <a:latin typeface="STSong" charset="-122"/>
                <a:ea typeface="STSong" charset="-122"/>
                <a:cs typeface="STSong" charset="-122"/>
              </a:rPr>
              <a:t>View.prepareVMOptions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方法来定制</a:t>
            </a:r>
            <a:r>
              <a:rPr kumimoji="1" lang="en-US" altLang="zh-CN" sz="2000" dirty="0" err="1" smtClean="0">
                <a:latin typeface="STSong" charset="-122"/>
                <a:ea typeface="STSong" charset="-122"/>
                <a:cs typeface="STSong" charset="-122"/>
              </a:rPr>
              <a:t>vue</a:t>
            </a:r>
            <a:r>
              <a:rPr kumimoji="1" lang="zh-CN" altLang="en-US" sz="2000" dirty="0" smtClean="0">
                <a:latin typeface="STSong" charset="-122"/>
                <a:ea typeface="STSong" charset="-122"/>
                <a:cs typeface="STSong" charset="-122"/>
              </a:rPr>
              <a:t> </a:t>
            </a:r>
            <a:r>
              <a:rPr kumimoji="1" lang="en-US" altLang="zh-CN" sz="2000" dirty="0" smtClean="0">
                <a:latin typeface="STSong" charset="-122"/>
                <a:ea typeface="STSong" charset="-122"/>
                <a:cs typeface="STSong" charset="-122"/>
              </a:rPr>
              <a:t>options</a:t>
            </a:r>
            <a:endParaRPr kumimoji="1" lang="zh-CN" altLang="en-US" sz="2000" dirty="0">
              <a:latin typeface="STSong" charset="-122"/>
              <a:ea typeface="STSong" charset="-122"/>
              <a:cs typeface="STSong" charset="-122"/>
            </a:endParaRPr>
          </a:p>
        </p:txBody>
      </p:sp>
      <p:sp>
        <p:nvSpPr>
          <p:cNvPr id="4" name="圆角矩形 3"/>
          <p:cNvSpPr/>
          <p:nvPr/>
        </p:nvSpPr>
        <p:spPr bwMode="auto">
          <a:xfrm>
            <a:off x="510976" y="3652664"/>
            <a:ext cx="1814960" cy="1872208"/>
          </a:xfrm>
          <a:prstGeom prst="round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Heiti SC Light" charset="0"/>
              <a:cs typeface="Heiti SC Light" charset="0"/>
              <a:sym typeface="Gill Sans" charset="0"/>
            </a:endParaRPr>
          </a:p>
        </p:txBody>
      </p:sp>
      <p:sp>
        <p:nvSpPr>
          <p:cNvPr id="5" name="右弧形箭头 4"/>
          <p:cNvSpPr/>
          <p:nvPr/>
        </p:nvSpPr>
        <p:spPr bwMode="auto">
          <a:xfrm rot="19261725">
            <a:off x="334434" y="5539346"/>
            <a:ext cx="591236" cy="1227267"/>
          </a:xfrm>
          <a:prstGeom prst="curvedRightArrow">
            <a:avLst>
              <a:gd name="adj1" fmla="val 25000"/>
              <a:gd name="adj2" fmla="val 50000"/>
              <a:gd name="adj3" fmla="val 55556"/>
            </a:avLst>
          </a:prstGeom>
          <a:solidFill>
            <a:srgbClr val="00B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Heiti SC Light" charset="0"/>
              <a:cs typeface="Heiti SC Light" charset="0"/>
              <a:sym typeface="Gill Sans" charset="0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1245816" y="6028928"/>
            <a:ext cx="292062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kumimoji="1" lang="zh-CN" altLang="en-US" sz="2000" dirty="0" smtClean="0">
                <a:solidFill>
                  <a:srgbClr val="00B050"/>
                </a:solidFill>
                <a:latin typeface="STSong" charset="-122"/>
                <a:ea typeface="STSong" charset="-122"/>
                <a:cs typeface="STSong" charset="-122"/>
              </a:rPr>
              <a:t>生成</a:t>
            </a:r>
            <a:r>
              <a:rPr kumimoji="1" lang="en-US" altLang="zh-CN" sz="2000" dirty="0" err="1" smtClean="0">
                <a:solidFill>
                  <a:srgbClr val="00B050"/>
                </a:solidFill>
                <a:latin typeface="STSong" charset="-122"/>
                <a:ea typeface="STSong" charset="-122"/>
                <a:cs typeface="STSong" charset="-122"/>
              </a:rPr>
              <a:t>vue</a:t>
            </a:r>
            <a:r>
              <a:rPr kumimoji="1" lang="zh-CN" altLang="en-US" sz="2000" dirty="0" smtClean="0">
                <a:solidFill>
                  <a:srgbClr val="00B050"/>
                </a:solidFill>
                <a:latin typeface="STSong" charset="-122"/>
                <a:ea typeface="STSong" charset="-122"/>
                <a:cs typeface="STSong" charset="-122"/>
              </a:rPr>
              <a:t>创建时的</a:t>
            </a:r>
            <a:r>
              <a:rPr kumimoji="1" lang="en-US" altLang="zh-CN" sz="2000" dirty="0" smtClean="0">
                <a:solidFill>
                  <a:srgbClr val="00B050"/>
                </a:solidFill>
                <a:latin typeface="STSong" charset="-122"/>
                <a:ea typeface="STSong" charset="-122"/>
                <a:cs typeface="STSong" charset="-122"/>
              </a:rPr>
              <a:t>options</a:t>
            </a:r>
            <a:endParaRPr kumimoji="1" lang="zh-CN" altLang="en-US" sz="2000" dirty="0">
              <a:solidFill>
                <a:srgbClr val="00B050"/>
              </a:solidFill>
              <a:latin typeface="STSong" charset="-122"/>
              <a:ea typeface="STSong" charset="-122"/>
              <a:cs typeface="STSong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4126136" y="6100936"/>
            <a:ext cx="2661657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algn="l"/>
            <a:r>
              <a:rPr kumimoji="1" lang="en-US" altLang="zh-CN" sz="1800" i="1" dirty="0" err="1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v</a:t>
            </a:r>
            <a:r>
              <a:rPr kumimoji="1" lang="en-US" altLang="zh-CN" sz="1800" i="1" dirty="0" err="1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m</a:t>
            </a:r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 = new </a:t>
            </a:r>
            <a:r>
              <a:rPr kumimoji="1" lang="en-US" altLang="zh-CN" sz="1800" i="1" dirty="0" err="1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Vue</a:t>
            </a:r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(option)</a:t>
            </a:r>
            <a:endParaRPr kumimoji="1" lang="zh-CN" altLang="en-US" sz="18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525736" y="7348879"/>
            <a:ext cx="12197820" cy="120032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algn="l"/>
            <a:r>
              <a:rPr kumimoji="1" lang="en-US" altLang="zh-CN" sz="1800" i="1" dirty="0" err="1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Class.prepareVMOptions</a:t>
            </a:r>
            <a:r>
              <a:rPr kumimoji="1" lang="en-US" altLang="zh-CN" sz="18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 = function(</a:t>
            </a:r>
            <a:r>
              <a:rPr kumimoji="1" lang="en-US" altLang="zh-CN" sz="1800" i="1" dirty="0" err="1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VMOptions</a:t>
            </a:r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){        </a:t>
            </a:r>
            <a:endParaRPr kumimoji="1" lang="zh-CN" altLang="en-US" sz="18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zh-CN" altLang="en-US" sz="18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// </a:t>
            </a:r>
            <a:r>
              <a:rPr kumimoji="1" lang="en-US" altLang="zh-CN" sz="18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You can change </a:t>
            </a:r>
            <a:r>
              <a:rPr kumimoji="1" lang="en-US" altLang="zh-CN" sz="1800" i="1" dirty="0" err="1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VMOptions</a:t>
            </a:r>
            <a:r>
              <a:rPr kumimoji="1" lang="en-US" altLang="zh-CN" sz="18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 here        </a:t>
            </a:r>
            <a:endParaRPr kumimoji="1" lang="zh-CN" altLang="en-US" sz="18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zh-CN" altLang="en-US" sz="18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	</a:t>
            </a:r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return </a:t>
            </a:r>
            <a:r>
              <a:rPr kumimoji="1" lang="en-US" altLang="zh-CN" sz="1800" i="1" dirty="0" err="1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VMOptions</a:t>
            </a:r>
            <a:r>
              <a:rPr kumimoji="1" lang="en-US" altLang="zh-CN" sz="1800" i="1" dirty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;    </a:t>
            </a:r>
            <a:endParaRPr kumimoji="1" lang="zh-CN" altLang="en-US" sz="18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  <a:p>
            <a:pPr algn="l"/>
            <a:r>
              <a:rPr kumimoji="1" lang="en-US" altLang="zh-CN" sz="1800" i="1" dirty="0" smtClean="0">
                <a:solidFill>
                  <a:schemeClr val="tx1"/>
                </a:solidFill>
                <a:latin typeface="STSong" charset="-122"/>
                <a:ea typeface="STSong" charset="-122"/>
                <a:cs typeface="STSong" charset="-122"/>
              </a:rPr>
              <a:t>}</a:t>
            </a:r>
            <a:endParaRPr kumimoji="1" lang="zh-CN" altLang="en-US" sz="1800" i="1" dirty="0" smtClean="0">
              <a:solidFill>
                <a:schemeClr val="tx1"/>
              </a:solidFill>
              <a:latin typeface="STSong" charset="-122"/>
              <a:ea typeface="STSong" charset="-122"/>
              <a:cs typeface="STSong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699054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标题与副标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2C008C"/>
      </a:accent1>
      <a:accent2>
        <a:srgbClr val="333399"/>
      </a:accent2>
      <a:accent3>
        <a:srgbClr val="FFFFFF"/>
      </a:accent3>
      <a:accent4>
        <a:srgbClr val="000000"/>
      </a:accent4>
      <a:accent5>
        <a:srgbClr val="ACAAC5"/>
      </a:accent5>
      <a:accent6>
        <a:srgbClr val="2D2D8A"/>
      </a:accent6>
      <a:hlink>
        <a:srgbClr val="009999"/>
      </a:hlink>
      <a:folHlink>
        <a:srgbClr val="99CC00"/>
      </a:folHlink>
    </a:clrScheme>
    <a:fontScheme name="标题与副标题">
      <a:majorFont>
        <a:latin typeface="Gill Sans"/>
        <a:ea typeface="Heiti SC Light"/>
        <a:cs typeface="Heiti SC Light"/>
      </a:majorFont>
      <a:minorFont>
        <a:latin typeface="Gill Sans"/>
        <a:ea typeface="Heiti SC Light"/>
        <a:cs typeface="Heiti SC Light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Heiti SC Light" charset="0"/>
            <a:cs typeface="Heiti SC Light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Heiti SC Light" charset="0"/>
            <a:cs typeface="Heiti SC Light" charset="0"/>
            <a:sym typeface="Gill Sans" charset="0"/>
          </a:defRPr>
        </a:defPPr>
      </a:lstStyle>
    </a:lnDef>
  </a:objectDefaults>
  <a:extraClrSchemeLst>
    <a:extraClrScheme>
      <a:clrScheme name="标题与副标题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18220</TotalTime>
  <Pages>0</Pages>
  <Words>2113</Words>
  <Characters>0</Characters>
  <Application>Microsoft Macintosh PowerPoint</Application>
  <PresentationFormat>自定义</PresentationFormat>
  <Lines>0</Lines>
  <Paragraphs>429</Paragraphs>
  <Slides>27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38" baseType="lpstr">
      <vt:lpstr>Calibri</vt:lpstr>
      <vt:lpstr>Gill Sans</vt:lpstr>
      <vt:lpstr>Heiti SC Light</vt:lpstr>
      <vt:lpstr>Impact</vt:lpstr>
      <vt:lpstr>STSong</vt:lpstr>
      <vt:lpstr>Wingdings</vt:lpstr>
      <vt:lpstr>楷体_GB2312</vt:lpstr>
      <vt:lpstr>宋体</vt:lpstr>
      <vt:lpstr>微软雅黑</vt:lpstr>
      <vt:lpstr>Arial</vt:lpstr>
      <vt:lpstr>标题与副标题</vt:lpstr>
      <vt:lpstr>前端开发培训－4</vt:lpstr>
      <vt:lpstr>目录  CONTENTS</vt:lpstr>
      <vt:lpstr>PowerPoint 演示文稿</vt:lpstr>
      <vt:lpstr>目录  CONTENTS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目录  CONTENTS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目录  CONTENTS</vt:lpstr>
      <vt:lpstr>PowerPoint 演示文稿</vt:lpstr>
      <vt:lpstr>目录  CONTENTS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FOSS-NAP</dc:creator>
  <cp:lastModifiedBy>Microsoft Office 用户</cp:lastModifiedBy>
  <cp:revision>1733</cp:revision>
  <dcterms:modified xsi:type="dcterms:W3CDTF">2016-10-13T13:12:59Z</dcterms:modified>
</cp:coreProperties>
</file>